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46"/>
  </p:notesMasterIdLst>
  <p:sldIdLst>
    <p:sldId id="720" r:id="rId2"/>
    <p:sldId id="746" r:id="rId3"/>
    <p:sldId id="721" r:id="rId4"/>
    <p:sldId id="282" r:id="rId5"/>
    <p:sldId id="280" r:id="rId6"/>
    <p:sldId id="723" r:id="rId7"/>
    <p:sldId id="283" r:id="rId8"/>
    <p:sldId id="284" r:id="rId9"/>
    <p:sldId id="287" r:id="rId10"/>
    <p:sldId id="288" r:id="rId11"/>
    <p:sldId id="292" r:id="rId12"/>
    <p:sldId id="290" r:id="rId13"/>
    <p:sldId id="430" r:id="rId14"/>
    <p:sldId id="724" r:id="rId15"/>
    <p:sldId id="417" r:id="rId16"/>
    <p:sldId id="418" r:id="rId17"/>
    <p:sldId id="419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274" r:id="rId26"/>
    <p:sldId id="304" r:id="rId27"/>
    <p:sldId id="305" r:id="rId28"/>
    <p:sldId id="306" r:id="rId29"/>
    <p:sldId id="307" r:id="rId30"/>
    <p:sldId id="275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80" r:id="rId44"/>
    <p:sldId id="381" r:id="rId45"/>
    <p:sldId id="725" r:id="rId46"/>
    <p:sldId id="726" r:id="rId47"/>
    <p:sldId id="727" r:id="rId48"/>
    <p:sldId id="728" r:id="rId49"/>
    <p:sldId id="729" r:id="rId50"/>
    <p:sldId id="730" r:id="rId51"/>
    <p:sldId id="322" r:id="rId52"/>
    <p:sldId id="323" r:id="rId53"/>
    <p:sldId id="277" r:id="rId54"/>
    <p:sldId id="340" r:id="rId55"/>
    <p:sldId id="648" r:id="rId56"/>
    <p:sldId id="649" r:id="rId57"/>
    <p:sldId id="650" r:id="rId58"/>
    <p:sldId id="651" r:id="rId59"/>
    <p:sldId id="652" r:id="rId60"/>
    <p:sldId id="653" r:id="rId61"/>
    <p:sldId id="654" r:id="rId62"/>
    <p:sldId id="655" r:id="rId63"/>
    <p:sldId id="656" r:id="rId64"/>
    <p:sldId id="657" r:id="rId65"/>
    <p:sldId id="658" r:id="rId66"/>
    <p:sldId id="659" r:id="rId67"/>
    <p:sldId id="664" r:id="rId68"/>
    <p:sldId id="665" r:id="rId69"/>
    <p:sldId id="666" r:id="rId70"/>
    <p:sldId id="667" r:id="rId71"/>
    <p:sldId id="668" r:id="rId72"/>
    <p:sldId id="669" r:id="rId73"/>
    <p:sldId id="670" r:id="rId74"/>
    <p:sldId id="671" r:id="rId75"/>
    <p:sldId id="672" r:id="rId76"/>
    <p:sldId id="673" r:id="rId77"/>
    <p:sldId id="674" r:id="rId78"/>
    <p:sldId id="675" r:id="rId79"/>
    <p:sldId id="676" r:id="rId80"/>
    <p:sldId id="677" r:id="rId81"/>
    <p:sldId id="678" r:id="rId82"/>
    <p:sldId id="684" r:id="rId83"/>
    <p:sldId id="685" r:id="rId84"/>
    <p:sldId id="695" r:id="rId85"/>
    <p:sldId id="696" r:id="rId86"/>
    <p:sldId id="697" r:id="rId87"/>
    <p:sldId id="698" r:id="rId88"/>
    <p:sldId id="699" r:id="rId89"/>
    <p:sldId id="700" r:id="rId90"/>
    <p:sldId id="709" r:id="rId91"/>
    <p:sldId id="710" r:id="rId92"/>
    <p:sldId id="713" r:id="rId93"/>
    <p:sldId id="714" r:id="rId94"/>
    <p:sldId id="715" r:id="rId95"/>
    <p:sldId id="716" r:id="rId96"/>
    <p:sldId id="717" r:id="rId97"/>
    <p:sldId id="718" r:id="rId98"/>
    <p:sldId id="719" r:id="rId99"/>
    <p:sldId id="679" r:id="rId100"/>
    <p:sldId id="680" r:id="rId101"/>
    <p:sldId id="681" r:id="rId102"/>
    <p:sldId id="682" r:id="rId103"/>
    <p:sldId id="731" r:id="rId104"/>
    <p:sldId id="732" r:id="rId105"/>
    <p:sldId id="733" r:id="rId106"/>
    <p:sldId id="734" r:id="rId107"/>
    <p:sldId id="735" r:id="rId108"/>
    <p:sldId id="736" r:id="rId109"/>
    <p:sldId id="737" r:id="rId110"/>
    <p:sldId id="738" r:id="rId111"/>
    <p:sldId id="739" r:id="rId112"/>
    <p:sldId id="740" r:id="rId113"/>
    <p:sldId id="741" r:id="rId114"/>
    <p:sldId id="742" r:id="rId115"/>
    <p:sldId id="743" r:id="rId116"/>
    <p:sldId id="744" r:id="rId117"/>
    <p:sldId id="745" r:id="rId118"/>
    <p:sldId id="341" r:id="rId119"/>
    <p:sldId id="278" r:id="rId120"/>
    <p:sldId id="355" r:id="rId121"/>
    <p:sldId id="356" r:id="rId122"/>
    <p:sldId id="357" r:id="rId123"/>
    <p:sldId id="358" r:id="rId124"/>
    <p:sldId id="359" r:id="rId125"/>
    <p:sldId id="360" r:id="rId126"/>
    <p:sldId id="361" r:id="rId127"/>
    <p:sldId id="362" r:id="rId128"/>
    <p:sldId id="363" r:id="rId129"/>
    <p:sldId id="364" r:id="rId130"/>
    <p:sldId id="365" r:id="rId131"/>
    <p:sldId id="366" r:id="rId132"/>
    <p:sldId id="367" r:id="rId133"/>
    <p:sldId id="368" r:id="rId134"/>
    <p:sldId id="369" r:id="rId135"/>
    <p:sldId id="370" r:id="rId136"/>
    <p:sldId id="371" r:id="rId137"/>
    <p:sldId id="372" r:id="rId138"/>
    <p:sldId id="279" r:id="rId139"/>
    <p:sldId id="373" r:id="rId140"/>
    <p:sldId id="374" r:id="rId141"/>
    <p:sldId id="375" r:id="rId142"/>
    <p:sldId id="376" r:id="rId143"/>
    <p:sldId id="378" r:id="rId144"/>
    <p:sldId id="377" r:id="rId1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D9FFF9-4EF1-4054-8FE0-EC55AF341F15}">
          <p14:sldIdLst/>
        </p14:section>
        <p14:section name="what is javascript" id="{780C041C-5845-6849-BBBC-9F148DBFABA4}">
          <p14:sldIdLst>
            <p14:sldId id="720"/>
            <p14:sldId id="746"/>
            <p14:sldId id="721"/>
            <p14:sldId id="282"/>
            <p14:sldId id="280"/>
            <p14:sldId id="723"/>
            <p14:sldId id="283"/>
            <p14:sldId id="284"/>
            <p14:sldId id="287"/>
            <p14:sldId id="288"/>
            <p14:sldId id="292"/>
            <p14:sldId id="290"/>
            <p14:sldId id="430"/>
            <p14:sldId id="724"/>
            <p14:sldId id="417"/>
            <p14:sldId id="418"/>
            <p14:sldId id="419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  <p14:section name="Javascript Design Principles" id="{24D8B4FB-672C-D847-9EFD-F6AB9897299B}">
          <p14:sldIdLst/>
        </p14:section>
        <p14:section name="Where Does Javascript GO?" id="{5AF1C83A-5D4B-4440-A730-C55AFE3DF343}">
          <p14:sldIdLst>
            <p14:sldId id="274"/>
            <p14:sldId id="304"/>
            <p14:sldId id="305"/>
            <p14:sldId id="306"/>
            <p14:sldId id="307"/>
          </p14:sldIdLst>
        </p14:section>
        <p14:section name="Syntax" id="{013B146C-750E-174D-AC0F-ABF3EBA5F981}">
          <p14:sldIdLst>
            <p14:sldId id="275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80"/>
            <p14:sldId id="381"/>
            <p14:sldId id="725"/>
            <p14:sldId id="726"/>
            <p14:sldId id="727"/>
            <p14:sldId id="728"/>
            <p14:sldId id="729"/>
            <p14:sldId id="730"/>
            <p14:sldId id="322"/>
            <p14:sldId id="323"/>
          </p14:sldIdLst>
        </p14:section>
        <p14:section name="The Document Object Model (DOM)" id="{DB95D4C9-86D2-5C4A-8983-EA2AA207891B}">
          <p14:sldIdLst>
            <p14:sldId id="277"/>
            <p14:sldId id="340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84"/>
            <p14:sldId id="685"/>
            <p14:sldId id="695"/>
            <p14:sldId id="696"/>
            <p14:sldId id="697"/>
            <p14:sldId id="698"/>
            <p14:sldId id="699"/>
            <p14:sldId id="700"/>
            <p14:sldId id="709"/>
            <p14:sldId id="710"/>
            <p14:sldId id="713"/>
            <p14:sldId id="714"/>
            <p14:sldId id="715"/>
            <p14:sldId id="716"/>
            <p14:sldId id="717"/>
            <p14:sldId id="718"/>
            <p14:sldId id="719"/>
            <p14:sldId id="679"/>
            <p14:sldId id="680"/>
            <p14:sldId id="681"/>
            <p14:sldId id="682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341"/>
          </p14:sldIdLst>
        </p14:section>
        <p14:section name="JavaScript Events" id="{81055673-E94B-1247-B097-A61A0948D153}">
          <p14:sldIdLst>
            <p14:sldId id="278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Forms" id="{E6690A94-8429-C647-8980-717F52369524}">
          <p14:sldIdLst>
            <p14:sldId id="279"/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What you Learned" id="{9095206F-FCC5-1444-B6D9-F159AEA57B8A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3058" autoAdjust="0"/>
  </p:normalViewPr>
  <p:slideViewPr>
    <p:cSldViewPr showGuides="1">
      <p:cViewPr varScale="1">
        <p:scale>
          <a:sx n="89" d="100"/>
          <a:sy n="89" d="100"/>
        </p:scale>
        <p:origin x="-1952" y="304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heme" Target="theme/theme1.xml"/><Relationship Id="rId15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notesMaster" Target="notesMasters/notesMaster1.xml"/><Relationship Id="rId147" Type="http://schemas.openxmlformats.org/officeDocument/2006/relationships/printerSettings" Target="printerSettings/printerSettings1.bin"/><Relationship Id="rId148" Type="http://schemas.openxmlformats.org/officeDocument/2006/relationships/presProps" Target="presProps.xml"/><Relationship Id="rId14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40B3-0169-46F7-8A40-5D07DEAF63A8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F3FC9-7413-4B81-AEB3-1EE2784E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Idiosyncrasy</a:t>
            </a:r>
            <a:r>
              <a:rPr lang="en-US" baseline="0" dirty="0" smtClean="0"/>
              <a:t> -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 of behavior or way of thought peculiar to an individual.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72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02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76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9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49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27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49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1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60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4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Typo</a:t>
            </a:r>
            <a:r>
              <a:rPr lang="en-US" baseline="0" dirty="0" smtClean="0"/>
              <a:t>: request-response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83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4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0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0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9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33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2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39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08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18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two ways to initialize an array</a:t>
            </a:r>
          </a:p>
          <a:p>
            <a:r>
              <a:rPr lang="en-US" sz="1300" dirty="0"/>
              <a:t>length property (grows as needed when elements are added)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47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41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57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299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3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7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51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75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99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2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4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80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78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032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60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265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68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2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21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17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776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30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57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230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63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74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866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we need a way to attach the handler after the page has loaded...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5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5AFDEC-079D-404D-BCFF-836CA422FA59}" type="datetime1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CS380</a:t>
            </a: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779743-7B81-4FB7-A3E2-1ACEC99C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9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  <p:sldLayoutId id="2147483687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mozilla.org/en-US/docs/Web/JavaScrip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w3schools.com/js/tryit.asp?filename=tryjs_doc_scripts" TargetMode="External"/><Relationship Id="rId12" Type="http://schemas.openxmlformats.org/officeDocument/2006/relationships/hyperlink" Target="http://www.w3schools.com/js/tryit.asp?filename=tryjs_doc_titl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w3schools.com/js/tryit.asp?filename=tryjs_doc_anchors" TargetMode="External"/><Relationship Id="rId4" Type="http://schemas.openxmlformats.org/officeDocument/2006/relationships/hyperlink" Target="http://www.w3schools.com/js/tryit.asp?filename=tryjs_doc_body" TargetMode="External"/><Relationship Id="rId5" Type="http://schemas.openxmlformats.org/officeDocument/2006/relationships/hyperlink" Target="http://www.w3schools.com/js/tryit.asp?filename=tryjs_doc_element" TargetMode="External"/><Relationship Id="rId6" Type="http://schemas.openxmlformats.org/officeDocument/2006/relationships/hyperlink" Target="http://www.w3schools.com/js/tryit.asp?filename=tryjs_doc_embeds" TargetMode="External"/><Relationship Id="rId7" Type="http://schemas.openxmlformats.org/officeDocument/2006/relationships/hyperlink" Target="http://www.w3schools.com/js/tryit.asp?filename=tryjs_doc_forms" TargetMode="External"/><Relationship Id="rId8" Type="http://schemas.openxmlformats.org/officeDocument/2006/relationships/hyperlink" Target="http://www.w3schools.com/js/tryit.asp?filename=tryjs_doc_head" TargetMode="External"/><Relationship Id="rId9" Type="http://schemas.openxmlformats.org/officeDocument/2006/relationships/hyperlink" Target="http://www.w3schools.com/js/tryit.asp?filename=tryjs_doc_images" TargetMode="External"/><Relationship Id="rId10" Type="http://schemas.openxmlformats.org/officeDocument/2006/relationships/hyperlink" Target="http://www.w3schools.com/js/tryit.asp?filename=tryjs_doc_links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4876800"/>
            <a:ext cx="8037513" cy="8382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Javascript</a:t>
            </a:r>
            <a:r>
              <a:rPr lang="en-US" dirty="0" smtClean="0">
                <a:solidFill>
                  <a:schemeClr val="tx2"/>
                </a:solidFill>
              </a:rPr>
              <a:t> – Client side scripting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9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request-response loop</a:t>
            </a:r>
            <a:endParaRPr lang="en-US" dirty="0"/>
          </a:p>
        </p:txBody>
      </p:sp>
      <p:pic>
        <p:nvPicPr>
          <p:cNvPr id="5" name="Content Placeholder 4" descr="4071506004.ep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537" r="-5537"/>
          <a:stretch>
            <a:fillRect/>
          </a:stretch>
        </p:blipFill>
        <p:spPr>
          <a:xfrm>
            <a:off x="572610" y="873211"/>
            <a:ext cx="8114190" cy="573749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Without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Using Events</a:t>
            </a:r>
          </a:p>
          <a:p>
            <a:r>
              <a:rPr lang="en-US" dirty="0" smtClean="0"/>
              <a:t>This </a:t>
            </a:r>
            <a:r>
              <a:rPr lang="en-US" dirty="0"/>
              <a:t>example changes the style of the HTML element with id="id1", when the user clicks a button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&lt;!</a:t>
            </a:r>
            <a:r>
              <a:rPr lang="en-US" dirty="0"/>
              <a:t>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h1 id="id1"&gt;My Heading 1&lt;/h1&gt;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button type="button" 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onclick</a:t>
            </a:r>
            <a:r>
              <a:rPr lang="en-US" dirty="0"/>
              <a:t>="</a:t>
            </a:r>
            <a:r>
              <a:rPr lang="en-US" dirty="0" err="1"/>
              <a:t>document.getElementById</a:t>
            </a:r>
            <a:r>
              <a:rPr lang="en-US" dirty="0"/>
              <a:t>('id1').</a:t>
            </a:r>
            <a:r>
              <a:rPr lang="en-US" dirty="0" err="1"/>
              <a:t>style.color</a:t>
            </a:r>
            <a:r>
              <a:rPr lang="en-US" dirty="0"/>
              <a:t> = 'red'"&gt;</a:t>
            </a:r>
            <a:br>
              <a:rPr lang="en-US" dirty="0"/>
            </a:br>
            <a:r>
              <a:rPr lang="en-US" dirty="0" smtClean="0"/>
              <a:t>		Click </a:t>
            </a:r>
            <a:r>
              <a:rPr lang="en-US" dirty="0"/>
              <a:t>Me!&lt;/button&gt;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323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410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Using </a:t>
            </a:r>
            <a:r>
              <a:rPr lang="en-US" dirty="0" smtClean="0"/>
              <a:t>Events – Visibility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&lt;!</a:t>
            </a:r>
            <a:r>
              <a:rPr lang="en-US" dirty="0"/>
              <a:t>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&lt;html</a:t>
            </a:r>
            <a:r>
              <a:rPr lang="en-US" dirty="0" smtClean="0"/>
              <a:t>&gt; &lt;</a:t>
            </a:r>
            <a:r>
              <a:rPr lang="en-US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p id="p1"&gt;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a text</a:t>
            </a:r>
            <a:r>
              <a:rPr lang="en-US" dirty="0" smtClean="0"/>
              <a:t>. This </a:t>
            </a:r>
            <a:r>
              <a:rPr lang="en-US" dirty="0"/>
              <a:t>is a text</a:t>
            </a:r>
            <a:r>
              <a:rPr lang="en-US" dirty="0" smtClean="0"/>
              <a:t>. This </a:t>
            </a:r>
            <a:r>
              <a:rPr lang="en-US" dirty="0"/>
              <a:t>is a </a:t>
            </a:r>
            <a:r>
              <a:rPr lang="en-US" dirty="0" smtClean="0"/>
              <a:t>text. This </a:t>
            </a:r>
            <a:r>
              <a:rPr lang="en-US" dirty="0"/>
              <a:t>is a text.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input type="button" value="Hide text" </a:t>
            </a:r>
            <a:r>
              <a:rPr lang="en-US" dirty="0" smtClean="0"/>
              <a:t>	</a:t>
            </a:r>
            <a:r>
              <a:rPr lang="en-US" dirty="0" err="1" smtClean="0"/>
              <a:t>onclick</a:t>
            </a:r>
            <a:r>
              <a:rPr lang="en-US" dirty="0"/>
              <a:t>="</a:t>
            </a:r>
            <a:r>
              <a:rPr lang="en-US" dirty="0" err="1"/>
              <a:t>document.getElementById</a:t>
            </a:r>
            <a:r>
              <a:rPr lang="en-US" dirty="0"/>
              <a:t>('p1').</a:t>
            </a:r>
            <a:r>
              <a:rPr lang="en-US" dirty="0" err="1"/>
              <a:t>style.visibility</a:t>
            </a:r>
            <a:r>
              <a:rPr lang="en-US" dirty="0"/>
              <a:t>='hidden'"&gt;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&lt;input type="button" value="Show text" </a:t>
            </a:r>
            <a:r>
              <a:rPr lang="en-US" dirty="0" smtClean="0"/>
              <a:t>	</a:t>
            </a:r>
            <a:r>
              <a:rPr lang="en-US" dirty="0" err="1" smtClean="0"/>
              <a:t>onclick</a:t>
            </a:r>
            <a:r>
              <a:rPr lang="en-US" dirty="0"/>
              <a:t>="</a:t>
            </a:r>
            <a:r>
              <a:rPr lang="en-US" dirty="0" err="1"/>
              <a:t>document.getElementById</a:t>
            </a:r>
            <a:r>
              <a:rPr lang="en-US" dirty="0"/>
              <a:t>('p1').</a:t>
            </a:r>
            <a:r>
              <a:rPr lang="en-US" dirty="0" err="1"/>
              <a:t>style.visibility</a:t>
            </a:r>
            <a:r>
              <a:rPr lang="en-US" dirty="0"/>
              <a:t>='visible'"&gt;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&lt;/</a:t>
            </a:r>
            <a:r>
              <a:rPr lang="en-US" dirty="0"/>
              <a:t>body</a:t>
            </a:r>
            <a:r>
              <a:rPr lang="en-US" dirty="0" smtClean="0"/>
              <a:t>&gt;&lt;/</a:t>
            </a:r>
            <a:r>
              <a:rPr lang="en-US" dirty="0"/>
              <a:t>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668478"/>
            <a:ext cx="4629150" cy="96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62" y="1981200"/>
            <a:ext cx="41433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5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Using Events</a:t>
            </a:r>
          </a:p>
          <a:p>
            <a:r>
              <a:rPr lang="en-US" dirty="0" smtClean="0"/>
              <a:t>This </a:t>
            </a:r>
            <a:r>
              <a:rPr lang="en-US" dirty="0"/>
              <a:t>example changes the style of the HTML element with id="id1", when the user clicks a button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&lt;!</a:t>
            </a:r>
            <a:r>
              <a:rPr lang="en-US" dirty="0"/>
              <a:t>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h1 id="id1"&gt;My Heading 1&lt;/h1&gt;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button type="button" 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onclick</a:t>
            </a:r>
            <a:r>
              <a:rPr lang="en-US" dirty="0"/>
              <a:t>="</a:t>
            </a:r>
            <a:r>
              <a:rPr lang="en-US" dirty="0" err="1"/>
              <a:t>document.getElementById</a:t>
            </a:r>
            <a:r>
              <a:rPr lang="en-US" dirty="0"/>
              <a:t>('id1').</a:t>
            </a:r>
            <a:r>
              <a:rPr lang="en-US" dirty="0" err="1"/>
              <a:t>style.color</a:t>
            </a:r>
            <a:r>
              <a:rPr lang="en-US" dirty="0"/>
              <a:t> = 'red'"&gt;</a:t>
            </a:r>
            <a:br>
              <a:rPr lang="en-US" dirty="0"/>
            </a:br>
            <a:r>
              <a:rPr lang="en-US" dirty="0" smtClean="0"/>
              <a:t>		Click </a:t>
            </a:r>
            <a:r>
              <a:rPr lang="en-US" dirty="0"/>
              <a:t>Me!&lt;/button&gt;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2243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Unobtrusive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371600"/>
            <a:ext cx="8153400" cy="4495800"/>
          </a:xfrm>
        </p:spPr>
        <p:txBody>
          <a:bodyPr/>
          <a:lstStyle/>
          <a:p>
            <a:r>
              <a:rPr lang="en-US" dirty="0"/>
              <a:t>allows separation of web site into 3 major categories:</a:t>
            </a:r>
          </a:p>
          <a:p>
            <a:pPr lvl="1"/>
            <a:r>
              <a:rPr lang="en-US" dirty="0"/>
              <a:t>content (HTML) - what is it?</a:t>
            </a:r>
          </a:p>
          <a:p>
            <a:pPr lvl="1"/>
            <a:r>
              <a:rPr lang="en-US" dirty="0"/>
              <a:t>presentation (CSS) - how does it look?</a:t>
            </a:r>
          </a:p>
          <a:p>
            <a:pPr lvl="1"/>
            <a:r>
              <a:rPr lang="en-US" dirty="0"/>
              <a:t>behavior (JavaScript) - how does it respond to user interaction?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E3ECF43-0B68-45EE-8846-2F41A4607D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7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Obtrusive event handlers (bad)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886200"/>
            <a:ext cx="8153400" cy="121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this is bad style (HTML is cluttered with JS code)</a:t>
            </a:r>
          </a:p>
          <a:p>
            <a:r>
              <a:rPr lang="en-US" dirty="0"/>
              <a:t>goal: remove all JavaScript code from the HTML body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104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2590800"/>
            <a:ext cx="8153400" cy="1200329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// called when OK button is clicked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alert("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booyah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	 	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752600"/>
            <a:ext cx="815340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&lt;button id="ok"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();"&gt;OK&lt;/button&gt;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	 	      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47833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Attaching an event handler in JavaScript code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429000"/>
            <a:ext cx="8153400" cy="12192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it is legal to attach event handlers to elements' DOM objects in your JavaScript code</a:t>
            </a:r>
          </a:p>
          <a:p>
            <a:pPr lvl="1"/>
            <a:r>
              <a:rPr lang="en-US" dirty="0"/>
              <a:t>notice that you do not put parentheses after the function's name</a:t>
            </a:r>
          </a:p>
          <a:p>
            <a:r>
              <a:rPr lang="en-US" dirty="0"/>
              <a:t>this is better style than attaching them in the HTML</a:t>
            </a:r>
          </a:p>
          <a:p>
            <a:r>
              <a:rPr lang="en-US" dirty="0"/>
              <a:t>Where should we put the above code?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105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600200"/>
            <a:ext cx="8153400" cy="923330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// where element is a DOM element object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element.event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function;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	 	  				        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2667000"/>
            <a:ext cx="8153400" cy="646331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$("ok").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	 	  				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44868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my code run?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43400"/>
            <a:ext cx="8153400" cy="12192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your file's JS code runs the moment the browser loads the script tag</a:t>
            </a:r>
          </a:p>
          <a:p>
            <a:pPr lvl="1"/>
            <a:r>
              <a:rPr lang="en-US" dirty="0"/>
              <a:t>any variables are declared immediately</a:t>
            </a:r>
          </a:p>
          <a:p>
            <a:pPr lvl="1"/>
            <a:r>
              <a:rPr lang="en-US" dirty="0"/>
              <a:t>any functions are declared but not called, unless your global code explicitly calls </a:t>
            </a:r>
            <a:r>
              <a:rPr lang="en-US" dirty="0" smtClean="0"/>
              <a:t>them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106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2895600"/>
            <a:ext cx="8153400" cy="1477328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// global code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 = 3;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f(n) { return n + 1; 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g(n) { return n - 1; 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= f(x);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570672"/>
            <a:ext cx="8153400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&lt;head&gt;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&lt;script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="myfile.js" type="text/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"&gt;&lt;/script&gt;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&lt;body&gt; ... &lt;/body&gt;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039925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my code run?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343400"/>
            <a:ext cx="8153400" cy="121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at this point in time, the browser has not yet read your page's body</a:t>
            </a:r>
          </a:p>
          <a:p>
            <a:pPr lvl="1"/>
            <a:r>
              <a:rPr lang="en-US" dirty="0"/>
              <a:t>none of the DOM objects for tags on the page have been created</a:t>
            </a:r>
            <a:endParaRPr lang="en-US" sz="21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107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2895600"/>
            <a:ext cx="8153400" cy="1477328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// global code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x = 3;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f(n) { return n + 1; 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g(n) { return n - 1; 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x = f(x);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570672"/>
            <a:ext cx="8153400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&lt;head&gt;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&lt;script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="myfile.js" type="text/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"&gt;&lt;/script&gt;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&lt;body&gt; ... &lt;/body&gt;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09603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failed attempt at being unobtrusive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962400"/>
            <a:ext cx="8153400" cy="121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problem: global JS code runs the moment the script is loaded</a:t>
            </a:r>
          </a:p>
          <a:p>
            <a:r>
              <a:rPr lang="en-US" dirty="0"/>
              <a:t>script in head is processed before page's body has loaded</a:t>
            </a:r>
          </a:p>
          <a:p>
            <a:pPr lvl="1"/>
            <a:r>
              <a:rPr lang="en-US" dirty="0"/>
              <a:t>no elements are available yet or can be accessed yet via the </a:t>
            </a:r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108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3094672"/>
            <a:ext cx="8153400" cy="923330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// global code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$("ok").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// error: $("ok") is null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				 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570672"/>
            <a:ext cx="815340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&lt;head&gt;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&lt;script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="myfile.js" type="text/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"&gt;&lt;/script&gt;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&lt;/head&gt;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&lt;body&gt;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&lt;div&gt;&lt;button id="ok"&gt;OK&lt;/button&gt;&lt;/div&gt;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99292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4000" dirty="0" err="1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dirty="0"/>
              <a:t> event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810000"/>
            <a:ext cx="8153400" cy="12192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we want to attach our event handlers right after the page is done loading</a:t>
            </a:r>
          </a:p>
          <a:p>
            <a:pPr lvl="1"/>
            <a:r>
              <a:rPr lang="en-US" dirty="0"/>
              <a:t>there is a global event called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sz="2400" dirty="0"/>
              <a:t> </a:t>
            </a:r>
            <a:r>
              <a:rPr lang="en-US" dirty="0"/>
              <a:t>event that occurs at that moment</a:t>
            </a:r>
          </a:p>
          <a:p>
            <a:r>
              <a:rPr lang="en-US" dirty="0"/>
              <a:t>in </a:t>
            </a:r>
            <a:r>
              <a:rPr lang="en-US" sz="2800" dirty="0" err="1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dirty="0"/>
              <a:t> handler we attach all the other handlers to run when events occur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109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591270"/>
            <a:ext cx="8153400" cy="2308324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// this will run once the page has finished loading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functionName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element.event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functionName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element.event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functionName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functionName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// global code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				   	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25829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Modern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46237"/>
            <a:ext cx="7924800" cy="4525963"/>
          </a:xfrm>
        </p:spPr>
        <p:txBody>
          <a:bodyPr/>
          <a:lstStyle/>
          <a:p>
            <a:r>
              <a:rPr lang="en-US" sz="2400" dirty="0"/>
              <a:t>JavaScript became a much more important part of web development in the mid 2000s with </a:t>
            </a:r>
            <a:r>
              <a:rPr lang="en-US" sz="2400" b="1" dirty="0" smtClean="0"/>
              <a:t>AJAX</a:t>
            </a:r>
            <a:r>
              <a:rPr lang="en-US" sz="2400" dirty="0" smtClean="0"/>
              <a:t>.</a:t>
            </a:r>
          </a:p>
          <a:p>
            <a:r>
              <a:rPr lang="en-US" sz="2800" b="1" dirty="0" smtClean="0"/>
              <a:t>AJAX </a:t>
            </a:r>
            <a:r>
              <a:rPr lang="en-US" sz="2800" dirty="0" smtClean="0"/>
              <a:t>is both an acronym as well as a general term.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solidFill>
                  <a:srgbClr val="FF6600"/>
                </a:solidFill>
              </a:rPr>
              <a:t>A</a:t>
            </a:r>
            <a:r>
              <a:rPr lang="en-US" sz="2400" dirty="0" smtClean="0"/>
              <a:t>synchronous </a:t>
            </a:r>
            <a:r>
              <a:rPr lang="en-US" sz="2400" b="1" dirty="0">
                <a:solidFill>
                  <a:srgbClr val="FF6600"/>
                </a:solidFill>
              </a:rPr>
              <a:t>J</a:t>
            </a:r>
            <a:r>
              <a:rPr lang="en-US" sz="2400" dirty="0"/>
              <a:t>avaScript </a:t>
            </a:r>
            <a:r>
              <a:rPr lang="en-US" sz="2400" b="1" dirty="0">
                <a:solidFill>
                  <a:srgbClr val="FF6600"/>
                </a:solidFill>
              </a:rPr>
              <a:t>A</a:t>
            </a:r>
            <a:r>
              <a:rPr lang="en-US" sz="2400" dirty="0"/>
              <a:t>nd </a:t>
            </a:r>
            <a:r>
              <a:rPr lang="en-US" sz="2400" b="1" dirty="0">
                <a:solidFill>
                  <a:srgbClr val="FF6600"/>
                </a:solidFill>
              </a:rPr>
              <a:t>X</a:t>
            </a:r>
            <a:r>
              <a:rPr lang="en-US" sz="2400" dirty="0"/>
              <a:t>ML.</a:t>
            </a:r>
          </a:p>
          <a:p>
            <a:pPr marL="342900" lvl="1" indent="-342900">
              <a:buClr>
                <a:schemeClr val="accent3">
                  <a:lumMod val="75000"/>
                </a:schemeClr>
              </a:buClr>
              <a:buFont typeface="Arial"/>
              <a:buChar char="•"/>
            </a:pPr>
            <a:r>
              <a:rPr lang="en-US" sz="2400" dirty="0"/>
              <a:t>The most important feature of AJAX sites is the asynchronous data requests.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unobtrusive event handler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2895600"/>
            <a:ext cx="8153400" cy="2585323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// called when page loads; sets up event handlers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$("ok").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alert("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booyah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// global code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			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570672"/>
            <a:ext cx="81534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&lt;!-- look Ma, no JavaScript! --&gt;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&lt;button id="ok"&gt;OK&lt;/button&gt;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53888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unobtrusive JS errors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200400"/>
            <a:ext cx="8153400" cy="1219200"/>
          </a:xfrm>
        </p:spPr>
        <p:txBody>
          <a:bodyPr/>
          <a:lstStyle/>
          <a:p>
            <a:r>
              <a:rPr lang="en-US" dirty="0"/>
              <a:t>event names are all lowercase, not capitalized like most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591270"/>
            <a:ext cx="8153400" cy="1477328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trike="sngStrike" dirty="0" err="1" smtClean="0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trike="sngStrike" dirty="0" err="1" smtClean="0">
                <a:latin typeface="Courier New" pitchFamily="49" charset="0"/>
                <a:cs typeface="Courier New" pitchFamily="49" charset="0"/>
              </a:rPr>
              <a:t>pageLoad</a:t>
            </a:r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trike="sngStrike" dirty="0" err="1" smtClean="0">
                <a:latin typeface="Courier New" pitchFamily="49" charset="0"/>
                <a:cs typeface="Courier New" pitchFamily="49" charset="0"/>
              </a:rPr>
              <a:t>okButton.onclick</a:t>
            </a:r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trike="sngStrike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okButton.onclick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				   				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4313872"/>
            <a:ext cx="8153400" cy="923330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trike="sngStrike" dirty="0" err="1" smtClean="0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trike="sngStrike" dirty="0" err="1" smtClean="0">
                <a:latin typeface="Courier New" pitchFamily="49" charset="0"/>
                <a:cs typeface="Courier New" pitchFamily="49" charset="0"/>
              </a:rPr>
              <a:t>pageLoad</a:t>
            </a:r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				   				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3727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200400"/>
            <a:ext cx="8153400" cy="121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JavaScript allows you to declare anonymous functions</a:t>
            </a:r>
          </a:p>
          <a:p>
            <a:r>
              <a:rPr lang="en-US" dirty="0"/>
              <a:t>quickly creates a function without giving it a name</a:t>
            </a:r>
          </a:p>
          <a:p>
            <a:r>
              <a:rPr lang="en-US" dirty="0"/>
              <a:t>can be stored as a variable, attached as an event handler,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591270"/>
            <a:ext cx="8153400" cy="1200329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function(parameters)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statements;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   				   				  			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393207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</a:t>
            </a:r>
            <a:r>
              <a:rPr lang="en-US" dirty="0" smtClean="0"/>
              <a:t>function example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591270"/>
            <a:ext cx="8153400" cy="2308324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function()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okButton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document.getElementById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("ok");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okButton.onclick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alert("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booyah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   				   				  			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227967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this</a:t>
            </a:r>
            <a:endParaRPr lang="en-US" sz="3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591270"/>
            <a:ext cx="8153400" cy="1477328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this.fieldName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// access field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this.fieldName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value; // modify field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this.methodName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(parameters); // call method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   				   				  					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276600"/>
            <a:ext cx="8153400" cy="12192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all JavaScript code actually runs inside of an object</a:t>
            </a:r>
          </a:p>
          <a:p>
            <a:r>
              <a:rPr lang="en-US" dirty="0"/>
              <a:t>by default, code runs inside the global window object</a:t>
            </a:r>
          </a:p>
          <a:p>
            <a:pPr lvl="1"/>
            <a:r>
              <a:rPr lang="en-US" dirty="0"/>
              <a:t>all global variables and functions you declare become part of window</a:t>
            </a:r>
          </a:p>
          <a:p>
            <a:r>
              <a:rPr lang="en-US" dirty="0"/>
              <a:t>the this keyword refers to the current object</a:t>
            </a:r>
          </a:p>
        </p:txBody>
      </p:sp>
    </p:spTree>
    <p:extLst>
      <p:ext uri="{BB962C8B-B14F-4D97-AF65-F5344CB8AC3E}">
        <p14:creationId xmlns:p14="http://schemas.microsoft.com/office/powerpoint/2010/main" val="160809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this</a:t>
            </a:r>
            <a:endParaRPr lang="en-US" sz="3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591270"/>
            <a:ext cx="8153400" cy="2585323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$("ok").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// bound to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okButton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here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{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okayClick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knows what DOM object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this.innerHTML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booyah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"; // it was called on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window.onload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pageLoad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   				   				  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14800"/>
            <a:ext cx="8153400" cy="121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event handlers attached unobtrusively are </a:t>
            </a:r>
            <a:r>
              <a:rPr lang="en-US" b="1" dirty="0"/>
              <a:t>bound</a:t>
            </a:r>
            <a:r>
              <a:rPr lang="en-US" dirty="0"/>
              <a:t> to the element</a:t>
            </a:r>
          </a:p>
          <a:p>
            <a:r>
              <a:rPr lang="en-US" dirty="0"/>
              <a:t>inside the handler, that element becomes this (rather than the window)</a:t>
            </a:r>
          </a:p>
        </p:txBody>
      </p:sp>
    </p:spTree>
    <p:extLst>
      <p:ext uri="{BB962C8B-B14F-4D97-AF65-F5344CB8AC3E}">
        <p14:creationId xmlns:p14="http://schemas.microsoft.com/office/powerpoint/2010/main" val="37419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Fixing redundant code with 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this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3962400"/>
            <a:ext cx="8153400" cy="2862322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processDucks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if ($("</a:t>
            </a:r>
            <a:r>
              <a:rPr lang="en-US" strike="sngStrike" dirty="0" err="1" smtClean="0">
                <a:latin typeface="Courier New" pitchFamily="49" charset="0"/>
                <a:cs typeface="Courier New" pitchFamily="49" charset="0"/>
              </a:rPr>
              <a:t>huey</a:t>
            </a:r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").checked) {</a:t>
            </a:r>
          </a:p>
          <a:p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		alert("Huey is checked!");</a:t>
            </a:r>
          </a:p>
          <a:p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	} else if ($("</a:t>
            </a:r>
            <a:r>
              <a:rPr lang="en-US" strike="sngStrike" dirty="0" err="1" smtClean="0">
                <a:latin typeface="Courier New" pitchFamily="49" charset="0"/>
                <a:cs typeface="Courier New" pitchFamily="49" charset="0"/>
              </a:rPr>
              <a:t>dewey</a:t>
            </a:r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").checked) {</a:t>
            </a:r>
          </a:p>
          <a:p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		alert("Dewey is checked!");</a:t>
            </a:r>
          </a:p>
          <a:p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	} else {</a:t>
            </a:r>
          </a:p>
          <a:p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		alert("Louie is checked!");</a:t>
            </a:r>
          </a:p>
          <a:p>
            <a:r>
              <a:rPr lang="en-US" strike="sngStrike" dirty="0" smtClean="0">
                <a:latin typeface="Courier New" pitchFamily="49" charset="0"/>
                <a:cs typeface="Courier New" pitchFamily="49" charset="0"/>
              </a:rPr>
              <a:t>	}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alert(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this.value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+ " is checked!");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  							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1295400"/>
            <a:ext cx="8153400" cy="230832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&lt;label&gt;&lt;input type="radio" name="ducks" value="Huey" /&gt; Huey&lt;/label&gt;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&lt;label&gt;&lt;input type="radio" name="ducks" value="Dewey" /&gt; Dewey&lt;/label&gt;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&lt;label&gt;&lt;input type="radio" name="ducks" value="Louie" /&gt; Louie&lt;/label&gt;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97008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Tip Calculator </a:t>
            </a:r>
            <a:endParaRPr lang="en-US" sz="3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117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4495800"/>
            <a:ext cx="8153400" cy="2308324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window.onload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$(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tenpercent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).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onclick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computeTip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unction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computeTip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subtotal =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parseFloat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($(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subtotal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).value);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tipAmount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subtotal*0.1;//Add this code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$(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total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).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Tip: $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tipAmount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  				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1557278"/>
            <a:ext cx="8153400" cy="286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&lt;h1&gt;Tip Calculator&lt;/h1&gt;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&lt;div&gt; 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$&lt;input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="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subtotal"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type="text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 size= "5"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/&gt; subtotal &lt;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/&gt;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button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id="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tenpercent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"&gt;10%&lt;/button&gt;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id="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fifteenpercent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%&lt;/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button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id=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eighteenpercent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18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%&lt;/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&lt;span id=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total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&gt;&lt;/span&gt; 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&lt;/div&gt;								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03736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64008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We already know all about the DOM, but by another name. The </a:t>
            </a:r>
            <a:r>
              <a:rPr lang="en-US" dirty="0"/>
              <a:t>tree </a:t>
            </a:r>
            <a:r>
              <a:rPr lang="en-US" dirty="0" smtClean="0"/>
              <a:t>structure from </a:t>
            </a:r>
            <a:r>
              <a:rPr lang="en-US" dirty="0"/>
              <a:t>Chapter </a:t>
            </a:r>
            <a:r>
              <a:rPr lang="en-US" dirty="0" smtClean="0"/>
              <a:t>2 (HTML) is </a:t>
            </a:r>
            <a:r>
              <a:rPr lang="en-US" dirty="0"/>
              <a:t>formally called the </a:t>
            </a:r>
            <a:r>
              <a:rPr lang="en-US" b="1" dirty="0"/>
              <a:t>DOM Tree </a:t>
            </a:r>
            <a:r>
              <a:rPr lang="en-US" dirty="0" smtClean="0"/>
              <a:t>with the </a:t>
            </a:r>
            <a:r>
              <a:rPr lang="en-US" dirty="0"/>
              <a:t>root, or topmost object called the </a:t>
            </a:r>
            <a:r>
              <a:rPr lang="en-US" b="1" dirty="0"/>
              <a:t>Document Root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Seems familiar, because it is!</a:t>
            </a:r>
            <a:endParaRPr lang="en-US" dirty="0"/>
          </a:p>
        </p:txBody>
      </p:sp>
      <p:pic>
        <p:nvPicPr>
          <p:cNvPr id="5" name="Picture 4" descr="4071506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19400"/>
            <a:ext cx="6671456" cy="36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4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</a:t>
            </a:r>
            <a:r>
              <a:rPr lang="en-US" dirty="0" smtClean="0">
                <a:solidFill>
                  <a:schemeClr val="tx2"/>
                </a:solidFill>
              </a:rPr>
              <a:t>Events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7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22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data requests</a:t>
            </a:r>
            <a:endParaRPr lang="en-US" dirty="0"/>
          </a:p>
        </p:txBody>
      </p:sp>
      <p:pic>
        <p:nvPicPr>
          <p:cNvPr id="5" name="Content Placeholder 4" descr="4071506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18" r="-27618"/>
          <a:stretch>
            <a:fillRect/>
          </a:stretch>
        </p:blipFill>
        <p:spPr>
          <a:xfrm>
            <a:off x="-533400" y="875270"/>
            <a:ext cx="10134600" cy="598273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4800" y="49530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better AJAX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8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</a:t>
            </a:r>
            <a:r>
              <a:rPr lang="en-US" sz="2400" dirty="0" smtClean="0"/>
              <a:t>JavaScript </a:t>
            </a:r>
            <a:r>
              <a:rPr lang="en-US" sz="2400" b="1" dirty="0" smtClean="0"/>
              <a:t>event</a:t>
            </a:r>
            <a:r>
              <a:rPr lang="en-US" sz="2400" dirty="0" smtClean="0"/>
              <a:t> </a:t>
            </a:r>
            <a:r>
              <a:rPr lang="en-US" sz="2400" dirty="0"/>
              <a:t>is an action that can be detected by JavaScript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We say then that an </a:t>
            </a:r>
            <a:r>
              <a:rPr lang="en-US" sz="2400" dirty="0" smtClean="0"/>
              <a:t>event is </a:t>
            </a:r>
            <a:r>
              <a:rPr lang="en-US" sz="2400" i="1" dirty="0"/>
              <a:t>triggered </a:t>
            </a:r>
            <a:r>
              <a:rPr lang="en-US" sz="2400" dirty="0"/>
              <a:t>and then it can be </a:t>
            </a:r>
            <a:r>
              <a:rPr lang="en-US" sz="2400" i="1" dirty="0"/>
              <a:t>caught </a:t>
            </a:r>
            <a:r>
              <a:rPr lang="en-US" sz="2400" dirty="0"/>
              <a:t>by JavaScript functions, which then do </a:t>
            </a:r>
            <a:r>
              <a:rPr lang="en-US" sz="2400" dirty="0" smtClean="0"/>
              <a:t>something in </a:t>
            </a:r>
            <a:r>
              <a:rPr lang="en-US" sz="2400" dirty="0"/>
              <a:t>response</a:t>
            </a:r>
            <a:r>
              <a:rPr lang="en-US" sz="2400" dirty="0" smtClean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543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 the original JavaScript world, events could be specified right in the </a:t>
            </a:r>
            <a:r>
              <a:rPr lang="en-US" sz="2400" dirty="0" smtClean="0"/>
              <a:t>HTML markup </a:t>
            </a:r>
            <a:r>
              <a:rPr lang="en-US" sz="2400" dirty="0"/>
              <a:t>with </a:t>
            </a:r>
            <a:r>
              <a:rPr lang="en-US" sz="2400" i="1" dirty="0"/>
              <a:t>hooks </a:t>
            </a:r>
            <a:r>
              <a:rPr lang="en-US" sz="2400" dirty="0"/>
              <a:t>to the JavaScript code (and still can)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As more </a:t>
            </a:r>
            <a:r>
              <a:rPr lang="en-US" sz="2400" dirty="0" smtClean="0"/>
              <a:t>powerful frameworks </a:t>
            </a:r>
            <a:r>
              <a:rPr lang="en-US" sz="2400" dirty="0"/>
              <a:t>were developed, and website design and best practices were refined, </a:t>
            </a:r>
            <a:r>
              <a:rPr lang="en-US" sz="2400" dirty="0" smtClean="0"/>
              <a:t>this original </a:t>
            </a:r>
            <a:r>
              <a:rPr lang="en-US" sz="2400" dirty="0"/>
              <a:t>mechanism was supplanted by the </a:t>
            </a:r>
            <a:r>
              <a:rPr lang="en-US" sz="2400" b="1" dirty="0"/>
              <a:t>listener </a:t>
            </a:r>
            <a:r>
              <a:rPr lang="en-US" sz="2400" dirty="0"/>
              <a:t>approach.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brave new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Events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pic>
        <p:nvPicPr>
          <p:cNvPr id="6" name="Content Placeholder 5" descr="407150602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50" b="-8750"/>
          <a:stretch>
            <a:fillRect/>
          </a:stretch>
        </p:blipFill>
        <p:spPr>
          <a:xfrm>
            <a:off x="0" y="990600"/>
            <a:ext cx="8852269" cy="6259380"/>
          </a:xfrm>
        </p:spPr>
      </p:pic>
    </p:spTree>
    <p:extLst>
      <p:ext uri="{BB962C8B-B14F-4D97-AF65-F5344CB8AC3E}">
        <p14:creationId xmlns:p14="http://schemas.microsoft.com/office/powerpoint/2010/main" val="38988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20675"/>
            <a:ext cx="77724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Inline Event Handler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8153400" cy="4525963"/>
          </a:xfrm>
        </p:spPr>
        <p:txBody>
          <a:bodyPr/>
          <a:lstStyle/>
          <a:p>
            <a:r>
              <a:rPr lang="en-US" dirty="0"/>
              <a:t>For example, if you wanted an alert to pop-</a:t>
            </a:r>
            <a:r>
              <a:rPr lang="en-US" dirty="0" smtClean="0"/>
              <a:t>up when </a:t>
            </a:r>
            <a:r>
              <a:rPr lang="en-US" dirty="0"/>
              <a:t>clicking a &lt;div&gt; you might program:</a:t>
            </a:r>
          </a:p>
          <a:p>
            <a:r>
              <a:rPr lang="en-US" dirty="0"/>
              <a:t>&lt;div id="example1" </a:t>
            </a:r>
            <a:r>
              <a:rPr lang="en-US" b="1" dirty="0" err="1">
                <a:solidFill>
                  <a:srgbClr val="CE2933"/>
                </a:solidFill>
              </a:rPr>
              <a:t>onclick</a:t>
            </a:r>
            <a:r>
              <a:rPr lang="en-US" dirty="0"/>
              <a:t>="</a:t>
            </a:r>
            <a:r>
              <a:rPr lang="en-US" dirty="0">
                <a:solidFill>
                  <a:srgbClr val="CE2933"/>
                </a:solidFill>
              </a:rPr>
              <a:t>alert('hello')</a:t>
            </a:r>
            <a:r>
              <a:rPr lang="en-US" dirty="0"/>
              <a:t>"&gt;Click for pop-up&lt;/div</a:t>
            </a:r>
            <a:r>
              <a:rPr lang="en-US" dirty="0" smtClean="0"/>
              <a:t>&gt;</a:t>
            </a:r>
          </a:p>
          <a:p>
            <a:r>
              <a:rPr lang="en-US" dirty="0"/>
              <a:t>The problem with this type of programming is that the HTML markup </a:t>
            </a:r>
            <a:r>
              <a:rPr lang="en-US" dirty="0" smtClean="0"/>
              <a:t>and the </a:t>
            </a:r>
            <a:r>
              <a:rPr lang="en-US" dirty="0"/>
              <a:t>corresponding JavaScript logic are woven </a:t>
            </a:r>
            <a:r>
              <a:rPr lang="en-US" dirty="0" smtClean="0"/>
              <a:t>together. </a:t>
            </a:r>
          </a:p>
          <a:p>
            <a:r>
              <a:rPr lang="en-US" dirty="0" smtClean="0"/>
              <a:t>It </a:t>
            </a:r>
            <a:r>
              <a:rPr lang="en-US" dirty="0"/>
              <a:t>does not make use of layers; that is, it does not separate </a:t>
            </a:r>
            <a:r>
              <a:rPr lang="en-US" dirty="0" smtClean="0"/>
              <a:t>content from </a:t>
            </a:r>
            <a:r>
              <a:rPr lang="en-US" dirty="0"/>
              <a:t>behavior.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547" y="1341437"/>
            <a:ext cx="6400800" cy="304800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5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Listener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to set up listeners</a:t>
            </a:r>
            <a:endParaRPr lang="en-US" dirty="0"/>
          </a:p>
        </p:txBody>
      </p:sp>
      <p:pic>
        <p:nvPicPr>
          <p:cNvPr id="7" name="Picture 6" descr="Screen Shot 2014-02-05 at 10.00.2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" y="3581400"/>
            <a:ext cx="8788486" cy="2819400"/>
          </a:xfrm>
          <a:prstGeom prst="rect">
            <a:avLst/>
          </a:prstGeom>
        </p:spPr>
      </p:pic>
      <p:pic>
        <p:nvPicPr>
          <p:cNvPr id="9" name="Picture 8" descr="Screen Shot 2014-02-05 at 10.00.0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" y="1524000"/>
            <a:ext cx="86797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2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Listener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2000" y="1600200"/>
            <a:ext cx="7239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What if we wanted to do something more elaborate when </a:t>
            </a:r>
            <a:r>
              <a:rPr lang="en-US" sz="2200" dirty="0" smtClean="0"/>
              <a:t>an event </a:t>
            </a:r>
            <a:r>
              <a:rPr lang="en-US" sz="2200" dirty="0"/>
              <a:t>is triggered? In such a case, the behavior would have to be encapsulated </a:t>
            </a:r>
            <a:r>
              <a:rPr lang="en-US" sz="2200" dirty="0" smtClean="0"/>
              <a:t>within a </a:t>
            </a:r>
            <a:r>
              <a:rPr lang="en-US" sz="2200" dirty="0"/>
              <a:t>function, as shown in Listing 6.12.</a:t>
            </a:r>
          </a:p>
        </p:txBody>
      </p:sp>
      <p:pic>
        <p:nvPicPr>
          <p:cNvPr id="5" name="Picture 4" descr="Screen Shot 2014-02-05 at 10.02.2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" y="3046750"/>
            <a:ext cx="9035167" cy="32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2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Listener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Anonymous functions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600200"/>
            <a:ext cx="6781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 alternative to that shown in Listing 6.12 is to use an anonymous </a:t>
            </a:r>
            <a:r>
              <a:rPr lang="en-US" sz="2400" dirty="0" smtClean="0"/>
              <a:t>function (</a:t>
            </a:r>
            <a:r>
              <a:rPr lang="en-US" sz="2400" dirty="0"/>
              <a:t>that is, one without a name), as shown in Listing 6.13.</a:t>
            </a:r>
            <a:endParaRPr lang="en-US" sz="2200" dirty="0"/>
          </a:p>
        </p:txBody>
      </p:sp>
      <p:pic>
        <p:nvPicPr>
          <p:cNvPr id="6" name="Picture 5" descr="Screen Shot 2014-02-05 at 10.02.5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" y="3257728"/>
            <a:ext cx="9100063" cy="21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600200"/>
            <a:ext cx="7315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 matter which type of event we encounter,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they </a:t>
            </a:r>
            <a:r>
              <a:rPr lang="en-US" sz="2400" dirty="0"/>
              <a:t>are all </a:t>
            </a:r>
            <a:r>
              <a:rPr lang="en-US" sz="2400" b="1" dirty="0"/>
              <a:t>DOM event objects </a:t>
            </a:r>
            <a:r>
              <a:rPr lang="en-US" sz="2400" dirty="0" smtClean="0"/>
              <a:t>and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the </a:t>
            </a:r>
            <a:r>
              <a:rPr lang="en-US" sz="2400" dirty="0"/>
              <a:t>event handlers associated with them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can </a:t>
            </a:r>
            <a:r>
              <a:rPr lang="en-US" sz="2400" dirty="0"/>
              <a:t>access and manipulate them.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Typically we </a:t>
            </a:r>
            <a:r>
              <a:rPr lang="en-US" sz="2400" dirty="0"/>
              <a:t>see the events passed to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the </a:t>
            </a:r>
            <a:r>
              <a:rPr lang="en-US" sz="2400" dirty="0"/>
              <a:t>function handler </a:t>
            </a:r>
            <a:r>
              <a:rPr lang="en-US" sz="2400" dirty="0" smtClean="0"/>
              <a:t>as </a:t>
            </a:r>
            <a:r>
              <a:rPr lang="en-US" sz="2400" dirty="0"/>
              <a:t>a parameter named </a:t>
            </a:r>
            <a:r>
              <a:rPr lang="en-US" sz="2400" i="1" dirty="0"/>
              <a:t>e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/>
              <a:t>function </a:t>
            </a:r>
            <a:r>
              <a:rPr lang="en-US" sz="2400" dirty="0" err="1"/>
              <a:t>someHandler</a:t>
            </a:r>
            <a:r>
              <a:rPr lang="en-US" sz="2400" dirty="0"/>
              <a:t>(</a:t>
            </a:r>
            <a:r>
              <a:rPr lang="en-US" sz="2400" b="1" dirty="0">
                <a:solidFill>
                  <a:schemeClr val="accent2"/>
                </a:solidFill>
              </a:rPr>
              <a:t>e</a:t>
            </a:r>
            <a:r>
              <a:rPr lang="en-US" sz="2400" dirty="0"/>
              <a:t>) {</a:t>
            </a:r>
          </a:p>
          <a:p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chemeClr val="accent1"/>
                </a:solidFill>
              </a:rPr>
              <a:t>/</a:t>
            </a:r>
            <a:r>
              <a:rPr lang="en-US" sz="2400" i="1" dirty="0">
                <a:solidFill>
                  <a:schemeClr val="accent1"/>
                </a:solidFill>
              </a:rPr>
              <a:t>/ e is the event that triggered this handler.</a:t>
            </a:r>
          </a:p>
          <a:p>
            <a:r>
              <a:rPr lang="en-US" sz="2400" dirty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800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Several Options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600200"/>
            <a:ext cx="77724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Bubbles</a:t>
            </a:r>
            <a:r>
              <a:rPr lang="en-US" sz="2400" dirty="0" smtClean="0"/>
              <a:t>. </a:t>
            </a:r>
            <a:r>
              <a:rPr lang="en-US" sz="2400" dirty="0"/>
              <a:t>If an event’s </a:t>
            </a:r>
            <a:r>
              <a:rPr lang="en-US" sz="2400" dirty="0" smtClean="0"/>
              <a:t>bubbles property </a:t>
            </a:r>
            <a:r>
              <a:rPr lang="en-US" sz="2400" dirty="0"/>
              <a:t>is set to true then there must be an event handler in place to </a:t>
            </a:r>
            <a:r>
              <a:rPr lang="en-US" sz="2400" dirty="0" smtClean="0"/>
              <a:t>handle the </a:t>
            </a:r>
            <a:r>
              <a:rPr lang="en-US" sz="2400" dirty="0"/>
              <a:t>event or it will bubble up to its parent and trigger an event </a:t>
            </a:r>
            <a:r>
              <a:rPr lang="en-US" sz="2400" dirty="0" smtClean="0"/>
              <a:t>handler there.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Cancelable</a:t>
            </a:r>
            <a:r>
              <a:rPr lang="en-US" sz="2400" dirty="0"/>
              <a:t>. The Cancelable property is also a Boolean value that </a:t>
            </a:r>
            <a:r>
              <a:rPr lang="en-US" sz="2400" dirty="0" smtClean="0"/>
              <a:t>indicates whether </a:t>
            </a:r>
            <a:r>
              <a:rPr lang="en-US" sz="2400" dirty="0"/>
              <a:t>or not the event can be cancelled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err="1"/>
              <a:t>preventDefault</a:t>
            </a:r>
            <a:r>
              <a:rPr lang="en-US" sz="2400" dirty="0"/>
              <a:t>. A cancelable default action for an event can be stopped </a:t>
            </a:r>
            <a:r>
              <a:rPr lang="en-US" sz="2400" dirty="0" smtClean="0"/>
              <a:t>using the </a:t>
            </a:r>
            <a:r>
              <a:rPr lang="en-US" sz="2400" dirty="0" err="1" smtClean="0"/>
              <a:t>preventDefault</a:t>
            </a:r>
            <a:r>
              <a:rPr lang="en-US" sz="2400" dirty="0"/>
              <a:t>(</a:t>
            </a:r>
            <a:r>
              <a:rPr lang="en-US" sz="2400" dirty="0" smtClean="0"/>
              <a:t>) method in the next slide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9072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Prevent the default </a:t>
            </a:r>
            <a:r>
              <a:rPr lang="en-US" dirty="0" err="1" smtClean="0"/>
              <a:t>behaviour</a:t>
            </a:r>
            <a:endParaRPr lang="en-US" dirty="0"/>
          </a:p>
        </p:txBody>
      </p:sp>
      <p:pic>
        <p:nvPicPr>
          <p:cNvPr id="5" name="Picture 4" descr="Screen Shot 2014-02-05 at 10.06.0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19" y="2286000"/>
            <a:ext cx="832531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2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4648200"/>
            <a:ext cx="8037513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 err="1" smtClean="0">
                <a:solidFill>
                  <a:schemeClr val="tx2"/>
                </a:solidFill>
              </a:rPr>
              <a:t>Javascript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Can do?</a:t>
            </a:r>
            <a:br>
              <a:rPr lang="en-US" dirty="0" smtClean="0"/>
            </a:br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5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543800" cy="4419600"/>
          </a:xfrm>
        </p:spPr>
        <p:txBody>
          <a:bodyPr>
            <a:normAutofit/>
          </a:bodyPr>
          <a:lstStyle/>
          <a:p>
            <a:r>
              <a:rPr lang="en-US" sz="2800" dirty="0"/>
              <a:t>There are several classes of event, with several </a:t>
            </a:r>
            <a:r>
              <a:rPr lang="en-US" sz="2800" dirty="0" smtClean="0"/>
              <a:t>types of </a:t>
            </a:r>
            <a:r>
              <a:rPr lang="en-US" sz="2800" dirty="0"/>
              <a:t>event within each class specified by the W3C: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mouse events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keyboard events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form events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frame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0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Mouse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60340"/>
              </p:ext>
            </p:extLst>
          </p:nvPr>
        </p:nvGraphicFramePr>
        <p:xfrm>
          <a:off x="533400" y="1447800"/>
          <a:ext cx="7696200" cy="487679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81200"/>
                <a:gridCol w="5715000"/>
              </a:tblGrid>
              <a:tr h="651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Event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Description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onclick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clicked on an element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ondblclick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double clicked on an element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onmousedown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pressed down over an element 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onmouseup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released over an element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onmouseover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moved (not clicked) over an element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onmouseout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mouse was moved off of an element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 err="1"/>
                        <a:t>onmousemove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mouse was moved while over an element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17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Keyboard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687271"/>
              </p:ext>
            </p:extLst>
          </p:nvPr>
        </p:nvGraphicFramePr>
        <p:xfrm>
          <a:off x="914400" y="1676400"/>
          <a:ext cx="7772400" cy="3810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86611"/>
                <a:gridCol w="6085789"/>
              </a:tblGrid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dirty="0"/>
                        <a:t>Event</a:t>
                      </a:r>
                      <a:endParaRPr lang="en-CA" sz="32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Description</a:t>
                      </a:r>
                      <a:endParaRPr lang="en-CA" sz="2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 err="1"/>
                        <a:t>onkeydown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user is pressing a key (this happens first)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onkeypress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user presses a key (this happens after </a:t>
                      </a:r>
                      <a:r>
                        <a:rPr lang="en-CA" sz="2000" dirty="0" err="1"/>
                        <a:t>onkeydown</a:t>
                      </a:r>
                      <a:r>
                        <a:rPr lang="en-CA" sz="2000" dirty="0"/>
                        <a:t>)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onkeyup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user releases a key that was down (this happens last)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68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Keyboard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&lt;input type="text" id="</a:t>
            </a:r>
            <a:r>
              <a:rPr lang="en-US" dirty="0" err="1"/>
              <a:t>keyExample</a:t>
            </a:r>
            <a:r>
              <a:rPr lang="en-US" dirty="0"/>
              <a:t>"&gt;</a:t>
            </a:r>
          </a:p>
          <a:p>
            <a:r>
              <a:rPr lang="en-US" dirty="0"/>
              <a:t>The input box above, for example, could be listened to and each key </a:t>
            </a:r>
            <a:r>
              <a:rPr lang="en-US" dirty="0" smtClean="0"/>
              <a:t>pressed echoed </a:t>
            </a:r>
            <a:r>
              <a:rPr lang="en-US" dirty="0"/>
              <a:t>back to the user as an alert as shown in Listing 6.15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Picture 4" descr="Screen Shot 2014-02-05 at 10.09.1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899160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673498"/>
              </p:ext>
            </p:extLst>
          </p:nvPr>
        </p:nvGraphicFramePr>
        <p:xfrm>
          <a:off x="304800" y="1219199"/>
          <a:ext cx="8305800" cy="536396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02358"/>
                <a:gridCol w="6503442"/>
              </a:tblGrid>
              <a:tr h="294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dirty="0"/>
                        <a:t>Event</a:t>
                      </a:r>
                      <a:endParaRPr lang="en-CA" sz="3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Description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 dirty="0" err="1"/>
                        <a:t>onblur</a:t>
                      </a:r>
                      <a:endParaRPr lang="en-CA" sz="24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A form element has lost focus (that is, control has moved to a different element, perhaps due to a click or Tab key press.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 dirty="0" err="1"/>
                        <a:t>onchange</a:t>
                      </a:r>
                      <a:endParaRPr lang="en-CA" sz="24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Some </a:t>
                      </a:r>
                      <a:r>
                        <a:rPr lang="en-CA" sz="2000" dirty="0"/>
                        <a:t>&lt;input&gt;</a:t>
                      </a:r>
                      <a:r>
                        <a:rPr lang="en-CA" sz="1800" dirty="0"/>
                        <a:t>, </a:t>
                      </a:r>
                      <a:r>
                        <a:rPr lang="en-CA" sz="2000" dirty="0"/>
                        <a:t>&lt;</a:t>
                      </a:r>
                      <a:r>
                        <a:rPr lang="en-CA" sz="2000" dirty="0" err="1"/>
                        <a:t>textarea</a:t>
                      </a:r>
                      <a:r>
                        <a:rPr lang="en-CA" sz="2000" dirty="0"/>
                        <a:t>&gt;</a:t>
                      </a:r>
                      <a:r>
                        <a:rPr lang="en-CA" sz="1800" dirty="0"/>
                        <a:t> or </a:t>
                      </a:r>
                      <a:r>
                        <a:rPr lang="en-CA" sz="2000" dirty="0"/>
                        <a:t>&lt;select&gt;</a:t>
                      </a:r>
                      <a:r>
                        <a:rPr lang="en-CA" sz="1800" dirty="0"/>
                        <a:t> field had their value change. This could mean the user typed something, or selected a new choice.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onfocus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Complementing the </a:t>
                      </a:r>
                      <a:r>
                        <a:rPr lang="en-CA" sz="2000" dirty="0" err="1"/>
                        <a:t>onblur</a:t>
                      </a:r>
                      <a:r>
                        <a:rPr lang="en-CA" sz="1800" dirty="0"/>
                        <a:t> event, this is triggered when  an element gets focus (the user clicks in the field or tabs to it) 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onreset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HTML forms have the ability to be reset. This event is triggered when that happens.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onselect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When the users selects some text. This is often used to try and prevent copy/paste.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30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onsubmit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When the form is submitted this event is triggered. We can do some pre-validation when the user submits the form in JavaScript before sending the data on to the server.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78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Screen Shot 2014-02-05 at 10.10.1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090" b="-72090"/>
          <a:stretch>
            <a:fillRect/>
          </a:stretch>
        </p:blipFill>
        <p:spPr>
          <a:xfrm>
            <a:off x="304800" y="632619"/>
            <a:ext cx="8610600" cy="6430036"/>
          </a:xfrm>
        </p:spPr>
      </p:pic>
    </p:spTree>
    <p:extLst>
      <p:ext uri="{BB962C8B-B14F-4D97-AF65-F5344CB8AC3E}">
        <p14:creationId xmlns:p14="http://schemas.microsoft.com/office/powerpoint/2010/main" val="381500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162800" cy="4525963"/>
          </a:xfrm>
        </p:spPr>
        <p:txBody>
          <a:bodyPr/>
          <a:lstStyle/>
          <a:p>
            <a:r>
              <a:rPr lang="en-US" b="1" dirty="0"/>
              <a:t>Frame events </a:t>
            </a:r>
            <a:r>
              <a:rPr lang="en-US" dirty="0" smtClean="0"/>
              <a:t>are </a:t>
            </a:r>
            <a:r>
              <a:rPr lang="en-US" dirty="0"/>
              <a:t>the events related to the browser frame that </a:t>
            </a:r>
            <a:r>
              <a:rPr lang="en-US" dirty="0" smtClean="0"/>
              <a:t>contains your </a:t>
            </a:r>
            <a:r>
              <a:rPr lang="en-US" dirty="0"/>
              <a:t>web page</a:t>
            </a:r>
            <a:r>
              <a:rPr lang="en-US" dirty="0" smtClean="0"/>
              <a:t>.</a:t>
            </a:r>
          </a:p>
          <a:p>
            <a:r>
              <a:rPr lang="en-US" dirty="0"/>
              <a:t>The most important event is the </a:t>
            </a:r>
            <a:r>
              <a:rPr lang="en-US" b="1" dirty="0" err="1"/>
              <a:t>onload</a:t>
            </a:r>
            <a:r>
              <a:rPr lang="en-US" dirty="0"/>
              <a:t> event, which tells </a:t>
            </a:r>
            <a:r>
              <a:rPr lang="en-US" dirty="0" smtClean="0"/>
              <a:t>us an </a:t>
            </a:r>
            <a:r>
              <a:rPr lang="en-US" dirty="0"/>
              <a:t>object is loaded and therefore ready to work with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code attempts to </a:t>
            </a:r>
            <a:r>
              <a:rPr lang="en-US" dirty="0" smtClean="0"/>
              <a:t>set up </a:t>
            </a:r>
            <a:r>
              <a:rPr lang="en-US" dirty="0"/>
              <a:t>a listener on this not-yet-loaded &lt;div&gt;, then an error will be triggered</a:t>
            </a:r>
            <a:r>
              <a:rPr lang="en-US" dirty="0" smtClean="0"/>
              <a:t>.</a:t>
            </a:r>
          </a:p>
          <a:p>
            <a:r>
              <a:rPr lang="en-US" dirty="0" err="1"/>
              <a:t>window</a:t>
            </a:r>
            <a:r>
              <a:rPr lang="en-US" dirty="0" err="1">
                <a:solidFill>
                  <a:schemeClr val="accent2"/>
                </a:solidFill>
              </a:rPr>
              <a:t>.onload</a:t>
            </a:r>
            <a:r>
              <a:rPr lang="en-US" dirty="0"/>
              <a:t>= function(){</a:t>
            </a:r>
          </a:p>
          <a:p>
            <a:r>
              <a:rPr lang="en-US" i="1" dirty="0" smtClean="0"/>
              <a:t>	</a:t>
            </a:r>
            <a:r>
              <a:rPr lang="en-US" i="1" dirty="0" smtClean="0">
                <a:solidFill>
                  <a:schemeClr val="accent1"/>
                </a:solidFill>
              </a:rPr>
              <a:t>/</a:t>
            </a:r>
            <a:r>
              <a:rPr lang="en-US" i="1" dirty="0">
                <a:solidFill>
                  <a:schemeClr val="accent1"/>
                </a:solidFill>
              </a:rPr>
              <a:t>/all JavaScript initialization here.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721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Table of frame events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987281"/>
              </p:ext>
            </p:extLst>
          </p:nvPr>
        </p:nvGraphicFramePr>
        <p:xfrm>
          <a:off x="685800" y="1676400"/>
          <a:ext cx="7772400" cy="441959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86611"/>
                <a:gridCol w="6085789"/>
              </a:tblGrid>
              <a:tr h="6759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dirty="0"/>
                        <a:t>Event</a:t>
                      </a:r>
                      <a:endParaRPr lang="en-CA" sz="3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dirty="0"/>
                        <a:t>Description</a:t>
                      </a:r>
                      <a:endParaRPr lang="en-CA" sz="3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 dirty="0" err="1"/>
                        <a:t>onabort</a:t>
                      </a:r>
                      <a:endParaRPr lang="en-CA" sz="24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An object was stopped from loading</a:t>
                      </a:r>
                      <a:endParaRPr lang="en-CA" sz="2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onerror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An object or image did not properly load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onload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When a document or object has been loaded 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onresize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The document view was resized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onscroll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The document view was scrolled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onunload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The document has unloaded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76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8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4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7848600" cy="4525963"/>
          </a:xfrm>
        </p:spPr>
        <p:txBody>
          <a:bodyPr/>
          <a:lstStyle/>
          <a:p>
            <a:r>
              <a:rPr lang="en-US" dirty="0"/>
              <a:t>Writing </a:t>
            </a:r>
            <a:r>
              <a:rPr lang="en-US" dirty="0" smtClean="0"/>
              <a:t>code to </a:t>
            </a:r>
            <a:r>
              <a:rPr lang="en-US" dirty="0" err="1"/>
              <a:t>prevalidate</a:t>
            </a:r>
            <a:r>
              <a:rPr lang="en-US" dirty="0"/>
              <a:t> forms on the client side will reduce the number of incorrect submissions</a:t>
            </a:r>
            <a:r>
              <a:rPr lang="en-US" dirty="0" smtClean="0"/>
              <a:t>, thereby </a:t>
            </a:r>
            <a:r>
              <a:rPr lang="en-US" dirty="0"/>
              <a:t>reducing server load</a:t>
            </a:r>
            <a:r>
              <a:rPr lang="en-US" dirty="0" smtClean="0"/>
              <a:t>.</a:t>
            </a:r>
          </a:p>
          <a:p>
            <a:r>
              <a:rPr lang="en-US" dirty="0"/>
              <a:t>There are a number of common validation activities including email validation</a:t>
            </a:r>
            <a:r>
              <a:rPr lang="en-US" dirty="0" smtClean="0"/>
              <a:t>, number </a:t>
            </a:r>
            <a:r>
              <a:rPr lang="en-US" dirty="0"/>
              <a:t>validation, and data validation.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mean pre-validating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9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JavaScript can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three main things we can do via </a:t>
            </a:r>
            <a:r>
              <a:rPr lang="en-US" sz="2400" dirty="0" smtClean="0"/>
              <a:t>JavaScript</a:t>
            </a:r>
            <a:r>
              <a:rPr lang="en-US" sz="2400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Change the contents of the page (change content of an element, add/remove elements from the page)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Change the appearance of the page (change style of elements)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react to user events (mouse clicks, key presses, form submission etc.</a:t>
            </a:r>
            <a:r>
              <a:rPr lang="en-US" sz="2400" dirty="0" smtClean="0"/>
              <a:t>)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647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Empty field</a:t>
            </a:r>
            <a:endParaRPr lang="en-US" dirty="0"/>
          </a:p>
        </p:txBody>
      </p:sp>
      <p:pic>
        <p:nvPicPr>
          <p:cNvPr id="6" name="Content Placeholder 5" descr="Screen Shot 2014-02-05 at 10.13.2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229" b="-48229"/>
          <a:stretch>
            <a:fillRect/>
          </a:stretch>
        </p:blipFill>
        <p:spPr>
          <a:xfrm>
            <a:off x="152400" y="122238"/>
            <a:ext cx="8763000" cy="6198526"/>
          </a:xfrm>
        </p:spPr>
      </p:pic>
    </p:spTree>
    <p:extLst>
      <p:ext uri="{BB962C8B-B14F-4D97-AF65-F5344CB8AC3E}">
        <p14:creationId xmlns:p14="http://schemas.microsoft.com/office/powerpoint/2010/main" val="369387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Empty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ensure a checkbox is ticked, use code like </a:t>
            </a:r>
            <a:r>
              <a:rPr lang="en-US" dirty="0" smtClean="0"/>
              <a:t>that below</a:t>
            </a:r>
            <a:r>
              <a:rPr lang="en-US" dirty="0"/>
              <a:t>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inputField</a:t>
            </a:r>
            <a:r>
              <a:rPr lang="en-US" dirty="0"/>
              <a:t>=</a:t>
            </a:r>
            <a:r>
              <a:rPr lang="en-US" dirty="0" err="1"/>
              <a:t>document.getElementByID</a:t>
            </a:r>
            <a:r>
              <a:rPr lang="en-US" dirty="0"/>
              <a:t>("license");</a:t>
            </a:r>
          </a:p>
          <a:p>
            <a:r>
              <a:rPr lang="en-US" dirty="0"/>
              <a:t>if (</a:t>
            </a:r>
            <a:r>
              <a:rPr lang="en-US" dirty="0" err="1"/>
              <a:t>inputField.type</a:t>
            </a:r>
            <a:r>
              <a:rPr lang="en-US" dirty="0"/>
              <a:t>=="checkbox"){</a:t>
            </a:r>
          </a:p>
          <a:p>
            <a:r>
              <a:rPr lang="en-US" dirty="0" smtClean="0"/>
              <a:t>	if </a:t>
            </a:r>
            <a:r>
              <a:rPr lang="en-US" dirty="0"/>
              <a:t>(</a:t>
            </a:r>
            <a:r>
              <a:rPr lang="en-US" dirty="0" err="1"/>
              <a:t>inputField.checked</a:t>
            </a:r>
            <a:r>
              <a:rPr lang="en-US" dirty="0"/>
              <a:t>)</a:t>
            </a:r>
          </a:p>
          <a:p>
            <a:r>
              <a:rPr lang="en-US" i="1" dirty="0" smtClean="0"/>
              <a:t>		</a:t>
            </a:r>
            <a:r>
              <a:rPr lang="en-US" i="1" dirty="0" smtClean="0">
                <a:solidFill>
                  <a:schemeClr val="accent1"/>
                </a:solidFill>
              </a:rPr>
              <a:t>/</a:t>
            </a:r>
            <a:r>
              <a:rPr lang="en-US" i="1" dirty="0">
                <a:solidFill>
                  <a:schemeClr val="accent1"/>
                </a:solidFill>
              </a:rPr>
              <a:t>/Now we know the box is </a:t>
            </a:r>
            <a:r>
              <a:rPr lang="en-US" i="1" dirty="0" smtClean="0">
                <a:solidFill>
                  <a:schemeClr val="accent1"/>
                </a:solidFill>
              </a:rPr>
              <a:t>checked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0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Number Validation</a:t>
            </a:r>
            <a:endParaRPr lang="en-US" dirty="0"/>
          </a:p>
        </p:txBody>
      </p:sp>
      <p:pic>
        <p:nvPicPr>
          <p:cNvPr id="6" name="Content Placeholder 5" descr="Screen Shot 2014-02-05 at 10.14.52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512" b="-147512"/>
          <a:stretch>
            <a:fillRect/>
          </a:stretch>
        </p:blipFill>
        <p:spPr>
          <a:xfrm>
            <a:off x="304800" y="122238"/>
            <a:ext cx="8278430" cy="6377782"/>
          </a:xfrm>
        </p:spPr>
      </p:pic>
    </p:spTree>
    <p:extLst>
      <p:ext uri="{BB962C8B-B14F-4D97-AF65-F5344CB8AC3E}">
        <p14:creationId xmlns:p14="http://schemas.microsoft.com/office/powerpoint/2010/main" val="132172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to come in Chapter 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validation </a:t>
            </a:r>
            <a:r>
              <a:rPr lang="en-US" dirty="0"/>
              <a:t>u</a:t>
            </a:r>
            <a:r>
              <a:rPr lang="en-US" dirty="0" smtClean="0"/>
              <a:t>ses regular expressions, covered in Chapter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3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/>
          <a:lstStyle/>
          <a:p>
            <a:r>
              <a:rPr lang="en-US" dirty="0"/>
              <a:t>Submitting a form using JavaScript requires having a node variable for the </a:t>
            </a:r>
            <a:r>
              <a:rPr lang="en-US" dirty="0" smtClean="0"/>
              <a:t>form element</a:t>
            </a:r>
            <a:r>
              <a:rPr lang="en-US" dirty="0"/>
              <a:t>. Once the variable, say, </a:t>
            </a:r>
            <a:r>
              <a:rPr lang="en-US" dirty="0" err="1"/>
              <a:t>formExample</a:t>
            </a:r>
            <a:r>
              <a:rPr lang="en-US" dirty="0"/>
              <a:t> is acquired, one can simply call </a:t>
            </a:r>
            <a:r>
              <a:rPr lang="en-US" dirty="0" smtClean="0"/>
              <a:t>the submit</a:t>
            </a:r>
            <a:r>
              <a:rPr lang="en-US" dirty="0"/>
              <a:t>() method: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formExample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document.getElementById</a:t>
            </a:r>
            <a:r>
              <a:rPr lang="en-US" dirty="0"/>
              <a:t>("</a:t>
            </a:r>
            <a:r>
              <a:rPr lang="en-US" dirty="0" err="1"/>
              <a:t>loginForm</a:t>
            </a:r>
            <a:r>
              <a:rPr lang="en-US" dirty="0"/>
              <a:t>");</a:t>
            </a:r>
          </a:p>
          <a:p>
            <a:r>
              <a:rPr lang="en-US" dirty="0" err="1"/>
              <a:t>formExample.</a:t>
            </a:r>
            <a:r>
              <a:rPr lang="en-US" b="1" dirty="0" err="1">
                <a:solidFill>
                  <a:schemeClr val="accent2"/>
                </a:solidFill>
              </a:rPr>
              <a:t>submit</a:t>
            </a:r>
            <a:r>
              <a:rPr lang="en-US" b="1" dirty="0">
                <a:solidFill>
                  <a:schemeClr val="accent2"/>
                </a:solidFill>
              </a:rPr>
              <a:t>()</a:t>
            </a:r>
            <a:r>
              <a:rPr lang="en-US" b="1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/>
              <a:t>This is often done in conjunction with calling </a:t>
            </a:r>
            <a:r>
              <a:rPr lang="en-US" b="1" dirty="0" err="1"/>
              <a:t>preventDefault</a:t>
            </a:r>
            <a:r>
              <a:rPr lang="en-US" b="1" dirty="0"/>
              <a:t>() </a:t>
            </a:r>
            <a:r>
              <a:rPr lang="en-US" dirty="0"/>
              <a:t>on the </a:t>
            </a:r>
            <a:r>
              <a:rPr lang="en-US" dirty="0" err="1" smtClean="0"/>
              <a:t>onsubmit</a:t>
            </a:r>
            <a:r>
              <a:rPr lang="en-US" dirty="0" smtClean="0"/>
              <a:t> event</a:t>
            </a:r>
            <a:r>
              <a:rPr lang="en-US" dirty="0"/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4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1"/>
            <a:ext cx="8001000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&lt;!</a:t>
            </a:r>
            <a:r>
              <a:rPr lang="en-US" sz="2400" dirty="0"/>
              <a:t>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id="demo"&gt;JavaScript can change HTML content.&lt;/p&gt;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         </a:t>
            </a:r>
            <a:r>
              <a:rPr lang="en-US" sz="2400" dirty="0" err="1" smtClean="0"/>
              <a:t>onclick</a:t>
            </a:r>
            <a:r>
              <a:rPr lang="en-US" sz="2400" dirty="0"/>
              <a:t>="</a:t>
            </a:r>
            <a:r>
              <a:rPr lang="en-US" sz="2400" dirty="0" err="1"/>
              <a:t>document.getElementById</a:t>
            </a:r>
            <a:r>
              <a:rPr lang="en-US" sz="2400" dirty="0"/>
              <a:t>('demo').</a:t>
            </a:r>
            <a:r>
              <a:rPr lang="en-US" sz="2400" dirty="0" err="1"/>
              <a:t>innerHTML</a:t>
            </a:r>
            <a:r>
              <a:rPr lang="en-US" sz="2400" dirty="0"/>
              <a:t>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= </a:t>
            </a:r>
            <a:r>
              <a:rPr lang="en-US" sz="2400" dirty="0"/>
              <a:t>'Hello JavaScript!'"&gt;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Click Me!&lt;/button&gt;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&lt;/html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3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1"/>
            <a:ext cx="8001000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&lt;!</a:t>
            </a:r>
            <a:r>
              <a:rPr lang="en-US" sz="2400" dirty="0"/>
              <a:t>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id="demo"&gt;JavaScript can change HTML content.&lt;/p&gt;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         </a:t>
            </a:r>
            <a:r>
              <a:rPr lang="en-US" sz="2400" dirty="0" err="1" smtClean="0"/>
              <a:t>onclick</a:t>
            </a:r>
            <a:r>
              <a:rPr lang="en-US" sz="2400" dirty="0"/>
              <a:t>="</a:t>
            </a:r>
            <a:r>
              <a:rPr lang="en-US" sz="2400" dirty="0" err="1"/>
              <a:t>document.getElementById</a:t>
            </a:r>
            <a:r>
              <a:rPr lang="en-US" sz="2400" dirty="0"/>
              <a:t>('demo').</a:t>
            </a:r>
            <a:r>
              <a:rPr lang="en-US" sz="2400" dirty="0" err="1"/>
              <a:t>innerHTML</a:t>
            </a:r>
            <a:r>
              <a:rPr lang="en-US" sz="2400" dirty="0"/>
              <a:t>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= </a:t>
            </a:r>
            <a:r>
              <a:rPr lang="en-US" sz="2400" dirty="0"/>
              <a:t>'Hello JavaScript!'"&gt;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Click Me!&lt;/button&gt;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&lt;/html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http://</a:t>
            </a:r>
            <a:r>
              <a:rPr lang="en-US" dirty="0">
                <a:hlinkClick r:id="rId2"/>
              </a:rPr>
              <a:t>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95400"/>
            <a:ext cx="3556000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876800"/>
            <a:ext cx="343408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6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Change Images&lt;/h1&gt;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id="</a:t>
            </a:r>
            <a:r>
              <a:rPr lang="en-US" sz="2400" dirty="0" err="1"/>
              <a:t>myImage</a:t>
            </a:r>
            <a:r>
              <a:rPr lang="en-US" sz="2400" dirty="0"/>
              <a:t>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changeImage</a:t>
            </a:r>
            <a:r>
              <a:rPr lang="en-US" sz="2400" dirty="0"/>
              <a:t>()"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</a:t>
            </a:r>
            <a:r>
              <a:rPr lang="en-US" sz="2400" dirty="0" err="1" smtClean="0"/>
              <a:t>src</a:t>
            </a:r>
            <a:r>
              <a:rPr lang="en-US" sz="2400" dirty="0"/>
              <a:t>="pic_bulboff.gif" width="100" height="180</a:t>
            </a:r>
            <a:r>
              <a:rPr lang="en-US" sz="2400" dirty="0" smtClean="0"/>
              <a:t>"&gt;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light bulb to turn on/off the light.&lt;/p&gt;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changeImage</a:t>
            </a:r>
            <a:r>
              <a:rPr lang="en-US" sz="2400" dirty="0"/>
              <a:t>()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image = </a:t>
            </a:r>
            <a:r>
              <a:rPr lang="en-US" sz="2400" dirty="0" err="1"/>
              <a:t>document.getElementById</a:t>
            </a:r>
            <a:r>
              <a:rPr lang="en-US" sz="2400" dirty="0"/>
              <a:t>('</a:t>
            </a:r>
            <a:r>
              <a:rPr lang="en-US" sz="2400" dirty="0" err="1"/>
              <a:t>myImage</a:t>
            </a:r>
            <a:r>
              <a:rPr lang="en-US" sz="2400" dirty="0"/>
              <a:t>');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image.src.match</a:t>
            </a:r>
            <a:r>
              <a:rPr lang="en-US" sz="2400" dirty="0"/>
              <a:t>("</a:t>
            </a:r>
            <a:r>
              <a:rPr lang="en-US" sz="2400" dirty="0" err="1"/>
              <a:t>bulbon</a:t>
            </a:r>
            <a:r>
              <a:rPr lang="en-US" sz="2400" dirty="0"/>
              <a:t>"))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"pic_bulboff.gif";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"pic_bulbon.gif";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Change Images&lt;/h1&gt;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id="</a:t>
            </a:r>
            <a:r>
              <a:rPr lang="en-US" sz="2400" dirty="0" err="1"/>
              <a:t>myImage</a:t>
            </a:r>
            <a:r>
              <a:rPr lang="en-US" sz="2400" dirty="0"/>
              <a:t>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changeImage</a:t>
            </a:r>
            <a:r>
              <a:rPr lang="en-US" sz="2400" dirty="0"/>
              <a:t>()"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</a:t>
            </a:r>
            <a:r>
              <a:rPr lang="en-US" sz="2400" dirty="0" err="1" smtClean="0"/>
              <a:t>src</a:t>
            </a:r>
            <a:r>
              <a:rPr lang="en-US" sz="2400" dirty="0"/>
              <a:t>="pic_bulboff.gif" width="100" height="180</a:t>
            </a:r>
            <a:r>
              <a:rPr lang="en-US" sz="2400" dirty="0" smtClean="0"/>
              <a:t>"&gt;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light bulb to turn on/off the light.&lt;/p&gt;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changeImage</a:t>
            </a:r>
            <a:r>
              <a:rPr lang="en-US" sz="2400" dirty="0"/>
              <a:t>()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image = </a:t>
            </a:r>
            <a:r>
              <a:rPr lang="en-US" sz="2400" dirty="0" err="1"/>
              <a:t>document.getElementById</a:t>
            </a:r>
            <a:r>
              <a:rPr lang="en-US" sz="2400" dirty="0"/>
              <a:t>('</a:t>
            </a:r>
            <a:r>
              <a:rPr lang="en-US" sz="2400" dirty="0" err="1"/>
              <a:t>myImage</a:t>
            </a:r>
            <a:r>
              <a:rPr lang="en-US" sz="2400" dirty="0"/>
              <a:t>');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image.src.match</a:t>
            </a:r>
            <a:r>
              <a:rPr lang="en-US" sz="2400" dirty="0"/>
              <a:t>("</a:t>
            </a:r>
            <a:r>
              <a:rPr lang="en-US" sz="2400" dirty="0" err="1"/>
              <a:t>bulbon</a:t>
            </a:r>
            <a:r>
              <a:rPr lang="en-US" sz="2400" dirty="0"/>
              <a:t>"))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"pic_bulboff.gif";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"pic_bulbon.gif";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495800"/>
            <a:ext cx="3200400" cy="200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0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Change Images&lt;/h1&gt;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id="</a:t>
            </a:r>
            <a:r>
              <a:rPr lang="en-US" sz="2400" dirty="0" err="1"/>
              <a:t>myImage</a:t>
            </a:r>
            <a:r>
              <a:rPr lang="en-US" sz="2400" dirty="0"/>
              <a:t>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changeImage</a:t>
            </a:r>
            <a:r>
              <a:rPr lang="en-US" sz="2400" dirty="0"/>
              <a:t>()"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</a:t>
            </a:r>
            <a:r>
              <a:rPr lang="en-US" sz="2400" dirty="0" err="1" smtClean="0"/>
              <a:t>src</a:t>
            </a:r>
            <a:r>
              <a:rPr lang="en-US" sz="2400" dirty="0"/>
              <a:t>="pic_bulboff.gif" width="100" height="180</a:t>
            </a:r>
            <a:r>
              <a:rPr lang="en-US" sz="2400" dirty="0" smtClean="0"/>
              <a:t>"&gt;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light bulb to turn on/off the light.&lt;/p&gt;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changeImage</a:t>
            </a:r>
            <a:r>
              <a:rPr lang="en-US" sz="2400" dirty="0"/>
              <a:t>()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image = </a:t>
            </a:r>
            <a:r>
              <a:rPr lang="en-US" sz="2400" dirty="0" err="1"/>
              <a:t>document.getElementById</a:t>
            </a:r>
            <a:r>
              <a:rPr lang="en-US" sz="2400" dirty="0"/>
              <a:t>('</a:t>
            </a:r>
            <a:r>
              <a:rPr lang="en-US" sz="2400" dirty="0" err="1"/>
              <a:t>myImage</a:t>
            </a:r>
            <a:r>
              <a:rPr lang="en-US" sz="2400" dirty="0"/>
              <a:t>');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image.src.match</a:t>
            </a:r>
            <a:r>
              <a:rPr lang="en-US" sz="2400" dirty="0"/>
              <a:t>("</a:t>
            </a:r>
            <a:r>
              <a:rPr lang="en-US" sz="2400" dirty="0" err="1"/>
              <a:t>bulbon</a:t>
            </a:r>
            <a:r>
              <a:rPr lang="en-US" sz="2400" dirty="0"/>
              <a:t>"))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"pic_bulboff.gif";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"pic_bulbon.gif";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572000"/>
            <a:ext cx="212939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914400"/>
            <a:ext cx="230531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467600" cy="5029200"/>
          </a:xfrm>
        </p:spPr>
        <p:txBody>
          <a:bodyPr>
            <a:noAutofit/>
          </a:bodyPr>
          <a:lstStyle/>
          <a:p>
            <a:pPr marL="457200" lvl="1" indent="-457200">
              <a:buClr>
                <a:schemeClr val="accent3">
                  <a:lumMod val="75000"/>
                </a:schemeClr>
              </a:buClr>
              <a:buFont typeface="Wingdings" pitchFamily="2" charset="2"/>
              <a:buAutoNum type="arabicPeriod"/>
            </a:pPr>
            <a:r>
              <a:rPr lang="en-US" sz="1200" dirty="0" smtClean="0"/>
              <a:t>Introduction</a:t>
            </a:r>
          </a:p>
          <a:p>
            <a:pPr marL="452437" lvl="2">
              <a:buClr>
                <a:schemeClr val="accent3">
                  <a:lumMod val="75000"/>
                </a:schemeClr>
              </a:buClr>
            </a:pPr>
            <a:r>
              <a:rPr lang="en-US" sz="1200" dirty="0" smtClean="0"/>
              <a:t>What </a:t>
            </a:r>
            <a:r>
              <a:rPr lang="en-US" sz="1200" dirty="0"/>
              <a:t>is </a:t>
            </a:r>
            <a:r>
              <a:rPr lang="en-US" sz="1200" dirty="0" err="1"/>
              <a:t>Javascript</a:t>
            </a:r>
            <a:r>
              <a:rPr lang="en-US" sz="1200" dirty="0"/>
              <a:t> (Client side scripting, event driven programming, advantages/disadvantages, what you can do by using </a:t>
            </a:r>
            <a:r>
              <a:rPr lang="en-US" sz="1200" dirty="0" err="1"/>
              <a:t>Javascript</a:t>
            </a:r>
            <a:r>
              <a:rPr lang="en-US" sz="1200" dirty="0" smtClean="0"/>
              <a:t>)</a:t>
            </a:r>
          </a:p>
          <a:p>
            <a:pPr marL="457200" lvl="1" indent="-457200">
              <a:buClr>
                <a:schemeClr val="accent3">
                  <a:lumMod val="75000"/>
                </a:schemeClr>
              </a:buClr>
              <a:buFont typeface="Wingdings" pitchFamily="2" charset="2"/>
              <a:buAutoNum type="arabicPeriod"/>
            </a:pPr>
            <a:r>
              <a:rPr lang="en-US" sz="1200" dirty="0"/>
              <a:t>Document Object </a:t>
            </a:r>
            <a:r>
              <a:rPr lang="en-US" sz="1200" dirty="0" smtClean="0"/>
              <a:t>Model</a:t>
            </a:r>
          </a:p>
          <a:p>
            <a:pPr lvl="1" indent="0"/>
            <a:r>
              <a:rPr lang="en-US" sz="1200" dirty="0"/>
              <a:t>Methods for accessing elements on DOM (</a:t>
            </a:r>
            <a:r>
              <a:rPr lang="en-US" sz="1200" dirty="0" err="1"/>
              <a:t>getElementbyID</a:t>
            </a:r>
            <a:r>
              <a:rPr lang="en-US" sz="1200" dirty="0"/>
              <a:t>, </a:t>
            </a:r>
            <a:r>
              <a:rPr lang="en-US" sz="1200" dirty="0" err="1"/>
              <a:t>getElementsbyTagname</a:t>
            </a:r>
            <a:r>
              <a:rPr lang="en-US" sz="1200" dirty="0"/>
              <a:t>, </a:t>
            </a:r>
            <a:r>
              <a:rPr lang="en-US" sz="1200" dirty="0" err="1"/>
              <a:t>querySelector</a:t>
            </a:r>
            <a:r>
              <a:rPr lang="en-US" sz="1200" dirty="0"/>
              <a:t>, arrays-form example)</a:t>
            </a:r>
          </a:p>
          <a:p>
            <a:pPr lvl="1" indent="0"/>
            <a:r>
              <a:rPr lang="en-US" sz="1200" dirty="0"/>
              <a:t>Methods for changing content (</a:t>
            </a:r>
            <a:r>
              <a:rPr lang="en-US" sz="1200" dirty="0" err="1"/>
              <a:t>innerHTML</a:t>
            </a:r>
            <a:r>
              <a:rPr lang="en-US" sz="1200" dirty="0"/>
              <a:t>, </a:t>
            </a:r>
            <a:r>
              <a:rPr lang="en-US" sz="1200" dirty="0" err="1"/>
              <a:t>textContent</a:t>
            </a:r>
            <a:r>
              <a:rPr lang="en-US" sz="1200" dirty="0"/>
              <a:t>, value)</a:t>
            </a:r>
          </a:p>
          <a:p>
            <a:pPr lvl="1" indent="0"/>
            <a:r>
              <a:rPr lang="en-US" sz="1200" dirty="0"/>
              <a:t>Methods for changing style (</a:t>
            </a:r>
            <a:r>
              <a:rPr lang="en-US" sz="1200" dirty="0" err="1"/>
              <a:t>style.color</a:t>
            </a:r>
            <a:r>
              <a:rPr lang="en-US" sz="1200" dirty="0"/>
              <a:t>, </a:t>
            </a:r>
            <a:r>
              <a:rPr lang="en-US" sz="1200" dirty="0" err="1"/>
              <a:t>className</a:t>
            </a:r>
            <a:r>
              <a:rPr lang="en-US" sz="1200" dirty="0"/>
              <a:t>)</a:t>
            </a:r>
          </a:p>
          <a:p>
            <a:pPr lvl="1" indent="0"/>
            <a:r>
              <a:rPr lang="en-US" sz="1200" dirty="0"/>
              <a:t>Methods for traversing through DOM and adding and removing elements on </a:t>
            </a:r>
            <a:r>
              <a:rPr lang="en-US" sz="1200" dirty="0" smtClean="0"/>
              <a:t>DOM</a:t>
            </a:r>
          </a:p>
          <a:p>
            <a:pPr marL="457200" lvl="1" indent="-457200">
              <a:buClr>
                <a:schemeClr val="accent3">
                  <a:lumMod val="75000"/>
                </a:schemeClr>
              </a:buClr>
              <a:buFont typeface="+mj-lt"/>
              <a:buAutoNum type="arabicPeriod" startAt="3"/>
            </a:pPr>
            <a:r>
              <a:rPr lang="en-US" sz="1200" dirty="0"/>
              <a:t>Unobtrusive </a:t>
            </a:r>
            <a:r>
              <a:rPr lang="en-US" sz="1200" dirty="0" err="1" smtClean="0"/>
              <a:t>Javascript</a:t>
            </a:r>
            <a:endParaRPr lang="en-US" sz="1200" dirty="0" smtClean="0"/>
          </a:p>
          <a:p>
            <a:pPr marL="0" lvl="1" indent="0">
              <a:buClr>
                <a:schemeClr val="accent3">
                  <a:lumMod val="75000"/>
                </a:schemeClr>
              </a:buClr>
            </a:pPr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/>
              <a:t>Separating JS from HTML and CSS</a:t>
            </a:r>
          </a:p>
          <a:p>
            <a:pPr marL="0" lvl="1" indent="0">
              <a:buClr>
                <a:schemeClr val="accent3">
                  <a:lumMod val="75000"/>
                </a:schemeClr>
              </a:buClr>
            </a:pPr>
            <a:r>
              <a:rPr lang="en-US" sz="1200" dirty="0"/>
              <a:t>       </a:t>
            </a:r>
            <a:r>
              <a:rPr lang="en-US" sz="1200" dirty="0" smtClean="0"/>
              <a:t>       </a:t>
            </a:r>
            <a:r>
              <a:rPr lang="en-US" sz="1200" dirty="0"/>
              <a:t>Anonymous functions</a:t>
            </a:r>
          </a:p>
          <a:p>
            <a:pPr marL="0" lvl="1" indent="0">
              <a:buClr>
                <a:schemeClr val="accent3">
                  <a:lumMod val="75000"/>
                </a:schemeClr>
              </a:buClr>
            </a:pPr>
            <a:r>
              <a:rPr lang="en-US" sz="1200" dirty="0"/>
              <a:t>       </a:t>
            </a:r>
            <a:r>
              <a:rPr lang="en-US" sz="1200" dirty="0" smtClean="0"/>
              <a:t>       </a:t>
            </a:r>
            <a:r>
              <a:rPr lang="en-US" sz="1200" dirty="0"/>
              <a:t>Event handlers, binding event handlers to events (by assignment, </a:t>
            </a:r>
            <a:r>
              <a:rPr lang="en-US" sz="1200" dirty="0" err="1"/>
              <a:t>addEventListener</a:t>
            </a:r>
            <a:r>
              <a:rPr lang="en-US" sz="1200" dirty="0"/>
              <a:t>)</a:t>
            </a:r>
            <a:endParaRPr lang="en-US" sz="1200" dirty="0" smtClean="0"/>
          </a:p>
          <a:p>
            <a:pPr marL="457200" lvl="1" indent="-457200">
              <a:buClr>
                <a:schemeClr val="accent3">
                  <a:lumMod val="75000"/>
                </a:schemeClr>
              </a:buClr>
              <a:buFont typeface="+mj-lt"/>
              <a:buAutoNum type="arabicPeriod" startAt="4"/>
            </a:pPr>
            <a:r>
              <a:rPr lang="en-US" sz="1200" dirty="0" smtClean="0"/>
              <a:t>Advanced Topics (MDN – Intermediate and Advanced </a:t>
            </a:r>
            <a:r>
              <a:rPr lang="en-US" sz="1200" dirty="0" err="1" smtClean="0"/>
              <a:t>Javascript</a:t>
            </a:r>
            <a:r>
              <a:rPr lang="en-US" sz="1200" dirty="0" smtClean="0"/>
              <a:t>)</a:t>
            </a:r>
          </a:p>
          <a:p>
            <a:pPr marL="0" lvl="1" indent="0">
              <a:buClr>
                <a:schemeClr val="accent3">
                  <a:lumMod val="75000"/>
                </a:schemeClr>
              </a:buClr>
            </a:pPr>
            <a:r>
              <a:rPr lang="en-US" sz="1200" dirty="0"/>
              <a:t> </a:t>
            </a:r>
            <a:r>
              <a:rPr lang="en-US" sz="1200" dirty="0" smtClean="0"/>
              <a:t>      </a:t>
            </a:r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err="1">
                <a:hlinkClick r:id="rId2"/>
              </a:rPr>
              <a:t>developer.mozilla.org</a:t>
            </a:r>
            <a:r>
              <a:rPr lang="en-US" sz="1200" dirty="0">
                <a:hlinkClick r:id="rId2"/>
              </a:rPr>
              <a:t>/en-US/docs/Web/JavaScript</a:t>
            </a:r>
            <a:endParaRPr lang="en-US" sz="1200" dirty="0"/>
          </a:p>
          <a:p>
            <a:pPr marL="0" lvl="1" indent="0">
              <a:buClr>
                <a:schemeClr val="accent3">
                  <a:lumMod val="75000"/>
                </a:schemeClr>
              </a:buClr>
            </a:pPr>
            <a:r>
              <a:rPr lang="en-US" sz="1200" dirty="0"/>
              <a:t> </a:t>
            </a:r>
            <a:r>
              <a:rPr lang="en-US" sz="1200" dirty="0" smtClean="0"/>
              <a:t>     </a:t>
            </a:r>
          </a:p>
          <a:p>
            <a:pPr marL="0" lvl="1" indent="0">
              <a:buClr>
                <a:schemeClr val="accent3">
                  <a:lumMod val="75000"/>
                </a:schemeClr>
              </a:buClr>
            </a:pPr>
            <a:endParaRPr lang="en-US" sz="1200" dirty="0" smtClean="0"/>
          </a:p>
          <a:p>
            <a:pPr lvl="1" indent="0"/>
            <a:endParaRPr lang="en-US" sz="1200" dirty="0"/>
          </a:p>
          <a:p>
            <a:pPr marL="457200" indent="-457200">
              <a:buAutoNum type="arabicPeriod"/>
            </a:pPr>
            <a:endParaRPr lang="en-US" sz="1200" dirty="0" smtClean="0"/>
          </a:p>
          <a:p>
            <a:pPr lvl="1" indent="0"/>
            <a:endParaRPr lang="en-US" sz="1200" dirty="0"/>
          </a:p>
          <a:p>
            <a:pPr lvl="1" indent="0"/>
            <a:endParaRPr lang="en-US" sz="1200" dirty="0" smtClean="0"/>
          </a:p>
          <a:p>
            <a:pPr marL="919163" lvl="1" indent="-457200">
              <a:buAutoNum type="arabicPeriod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42910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3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&lt;p id="demo"&gt;JavaScript can change the style of an HTML element.&lt;/p&gt;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 = </a:t>
            </a:r>
            <a:r>
              <a:rPr lang="en-US" sz="2400" dirty="0" err="1"/>
              <a:t>document.getElementById</a:t>
            </a:r>
            <a:r>
              <a:rPr lang="en-US" sz="2400" dirty="0"/>
              <a:t>("demo");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x.style.fontSize</a:t>
            </a:r>
            <a:r>
              <a:rPr lang="en-US" sz="2400" dirty="0"/>
              <a:t> = "25px";   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x.style.color</a:t>
            </a:r>
            <a:r>
              <a:rPr lang="en-US" sz="2400" dirty="0"/>
              <a:t> = "red";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&lt;p id="demo"&gt;JavaScript can change the style of an HTML element.&lt;/p&gt;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 = </a:t>
            </a:r>
            <a:r>
              <a:rPr lang="en-US" sz="2400" dirty="0" err="1"/>
              <a:t>document.getElementById</a:t>
            </a:r>
            <a:r>
              <a:rPr lang="en-US" sz="2400" dirty="0"/>
              <a:t>("demo");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x.style.fontSize</a:t>
            </a:r>
            <a:r>
              <a:rPr lang="en-US" sz="2400" dirty="0"/>
              <a:t> = "25px";   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x.style.color</a:t>
            </a:r>
            <a:r>
              <a:rPr lang="en-US" sz="2400" dirty="0"/>
              <a:t> = "red";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371600"/>
            <a:ext cx="3073161" cy="11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&lt;p id="demo"&gt;JavaScript can change the style of an HTML element.&lt;/p&gt;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 = </a:t>
            </a:r>
            <a:r>
              <a:rPr lang="en-US" sz="2400" dirty="0" err="1"/>
              <a:t>document.getElementById</a:t>
            </a:r>
            <a:r>
              <a:rPr lang="en-US" sz="2400" dirty="0"/>
              <a:t>("demo");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x.style.fontSize</a:t>
            </a:r>
            <a:r>
              <a:rPr lang="en-US" sz="2400" dirty="0"/>
              <a:t> = "25px";   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x.style.color</a:t>
            </a:r>
            <a:r>
              <a:rPr lang="en-US" sz="2400" dirty="0"/>
              <a:t> = "red";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95400"/>
            <a:ext cx="3581400" cy="14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6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</a:t>
            </a:r>
            <a:r>
              <a:rPr lang="en-US" sz="2400" dirty="0" smtClean="0"/>
              <a:t>&gt; &lt;</a:t>
            </a:r>
            <a:r>
              <a:rPr lang="en-US" sz="2400" dirty="0"/>
              <a:t>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Validate Input&lt;/h1&gt;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p&gt;Please input a number between 1 and 10:&lt;/p&gt;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input id="numb" type="number"&gt;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()"&gt;Submit&lt;/button&gt;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x,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Get the value of the input field with id="numb"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x = </a:t>
            </a:r>
            <a:r>
              <a:rPr lang="en-US" sz="2400" dirty="0" err="1"/>
              <a:t>document.getElementById</a:t>
            </a:r>
            <a:r>
              <a:rPr lang="en-US" sz="2400" dirty="0"/>
              <a:t>("numb").value;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If x is Not a Number or less than one or greater than 10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isNaN</a:t>
            </a:r>
            <a:r>
              <a:rPr lang="en-US" sz="2400" dirty="0"/>
              <a:t>(x) || x &lt; 1 || x &gt; 10)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not valid";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OK";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</a:t>
            </a:r>
            <a:r>
              <a:rPr lang="en-US" sz="2400" dirty="0" smtClean="0"/>
              <a:t>&gt; 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4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</a:t>
            </a:r>
            <a:r>
              <a:rPr lang="en-US" sz="2400" dirty="0" smtClean="0"/>
              <a:t>&gt; &lt;</a:t>
            </a:r>
            <a:r>
              <a:rPr lang="en-US" sz="2400" dirty="0"/>
              <a:t>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Validate Input&lt;/h1&gt;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p&gt;Please input a number between 1 and 10:&lt;/p&gt;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input id="numb" type="number"&gt;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()"&gt;Submit&lt;/button&gt;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x,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Get the value of the input field with id="numb"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x = </a:t>
            </a:r>
            <a:r>
              <a:rPr lang="en-US" sz="2400" dirty="0" err="1"/>
              <a:t>document.getElementById</a:t>
            </a:r>
            <a:r>
              <a:rPr lang="en-US" sz="2400" dirty="0"/>
              <a:t>("numb").value;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If x is Not a Number or less than one or greater than 10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isNaN</a:t>
            </a:r>
            <a:r>
              <a:rPr lang="en-US" sz="2400" dirty="0"/>
              <a:t>(x) || x &lt; 1 || x &gt; 10)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not valid";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OK";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</a:t>
            </a:r>
            <a:r>
              <a:rPr lang="en-US" sz="2400" dirty="0" smtClean="0"/>
              <a:t>&gt; 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495800"/>
            <a:ext cx="3505200" cy="1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1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Does </a:t>
            </a:r>
            <a:r>
              <a:rPr lang="en-US" dirty="0" err="1" smtClean="0"/>
              <a:t>Javascript</a:t>
            </a:r>
            <a:r>
              <a:rPr lang="en-US" dirty="0" smtClean="0"/>
              <a:t> GO?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57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JavaScript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can be linked to an HTML page in a number of ways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Inline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Embedded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External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4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JavaScript refers to the practice of including JavaScript code directly </a:t>
            </a:r>
            <a:r>
              <a:rPr lang="en-US" dirty="0" smtClean="0"/>
              <a:t>within certain </a:t>
            </a:r>
            <a:r>
              <a:rPr lang="en-US" dirty="0"/>
              <a:t>HTML </a:t>
            </a:r>
            <a:r>
              <a:rPr lang="en-US" dirty="0" smtClean="0"/>
              <a:t>attributes</a:t>
            </a:r>
          </a:p>
          <a:p>
            <a:r>
              <a:rPr lang="en-US" sz="2400" dirty="0"/>
              <a:t>Inline JavaScript is a </a:t>
            </a:r>
            <a:r>
              <a:rPr lang="en-US" sz="2400" dirty="0" smtClean="0"/>
              <a:t>real maintenance </a:t>
            </a:r>
            <a:r>
              <a:rPr lang="en-US" sz="2400" dirty="0"/>
              <a:t>nightmare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Mash it in</a:t>
            </a:r>
            <a:endParaRPr lang="en-US" dirty="0"/>
          </a:p>
        </p:txBody>
      </p:sp>
      <p:pic>
        <p:nvPicPr>
          <p:cNvPr id="5" name="Picture 4" descr="Screen Shot 2014-02-05 at 4.53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3505200"/>
            <a:ext cx="8763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2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JavaScript refers to the practice of placing JavaScript code within a &lt;script</a:t>
            </a:r>
            <a:r>
              <a:rPr lang="en-US" dirty="0" smtClean="0"/>
              <a:t>&gt; element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pic>
        <p:nvPicPr>
          <p:cNvPr id="6" name="Picture 5" descr="Screen Shot 2014-02-05 at 4.54.1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5" y="2819400"/>
            <a:ext cx="9788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supports </a:t>
            </a:r>
            <a:r>
              <a:rPr lang="en-US" dirty="0" smtClean="0"/>
              <a:t>this separation </a:t>
            </a:r>
            <a:r>
              <a:rPr lang="en-US" dirty="0"/>
              <a:t>by allowing links to an external file that contains the </a:t>
            </a:r>
            <a:r>
              <a:rPr lang="en-US" dirty="0" smtClean="0"/>
              <a:t>JavaScript.</a:t>
            </a:r>
          </a:p>
          <a:p>
            <a:r>
              <a:rPr lang="en-US" sz="2400" dirty="0"/>
              <a:t>By convention, JavaScript external files have the extension .</a:t>
            </a:r>
            <a:r>
              <a:rPr lang="en-US" sz="2400" dirty="0" err="1"/>
              <a:t>js</a:t>
            </a:r>
            <a:r>
              <a:rPr lang="en-US" sz="2400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pic>
        <p:nvPicPr>
          <p:cNvPr id="5" name="Picture 4" descr="Screen Shot 2014-02-05 at 4.54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2" y="3657600"/>
            <a:ext cx="946360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8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JavaScript runs right inside the browser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JavaScript </a:t>
            </a:r>
            <a:r>
              <a:rPr lang="en-US" sz="2400" dirty="0"/>
              <a:t>is dynamically </a:t>
            </a:r>
            <a:r>
              <a:rPr lang="en-US" sz="2400" dirty="0" smtClean="0"/>
              <a:t>typed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JavaScript is object oriented in that almost everything in the language is </a:t>
            </a:r>
            <a:r>
              <a:rPr lang="en-US" sz="2400" dirty="0" smtClean="0"/>
              <a:t>an object</a:t>
            </a:r>
            <a:endParaRPr lang="en-US" sz="2400" dirty="0"/>
          </a:p>
          <a:p>
            <a:pPr marL="804863" lvl="1" indent="-342900">
              <a:buFont typeface="Arial"/>
              <a:buChar char="•"/>
            </a:pPr>
            <a:r>
              <a:rPr lang="en-US" sz="2400" dirty="0"/>
              <a:t>the objects in JavaScript are prototype</a:t>
            </a:r>
            <a:r>
              <a:rPr lang="en-US" sz="2400" dirty="0" smtClean="0"/>
              <a:t>-based </a:t>
            </a:r>
            <a:r>
              <a:rPr lang="en-US" sz="2400" dirty="0"/>
              <a:t>rather than </a:t>
            </a:r>
            <a:r>
              <a:rPr lang="en-US" sz="2400" dirty="0" smtClean="0"/>
              <a:t>class-based.</a:t>
            </a:r>
          </a:p>
          <a:p>
            <a:pPr marL="804863" lvl="1" indent="-342900">
              <a:buFont typeface="Arial"/>
              <a:buChar char="•"/>
            </a:pPr>
            <a:r>
              <a:rPr lang="en-US" sz="2400" dirty="0" smtClean="0"/>
              <a:t>while </a:t>
            </a:r>
            <a:r>
              <a:rPr lang="en-US" sz="2400" dirty="0"/>
              <a:t>JavaScript </a:t>
            </a:r>
            <a:r>
              <a:rPr lang="en-US" sz="2400" dirty="0" smtClean="0"/>
              <a:t>shares some </a:t>
            </a:r>
            <a:r>
              <a:rPr lang="en-US" sz="2400" dirty="0"/>
              <a:t>syntactic features </a:t>
            </a:r>
            <a:r>
              <a:rPr lang="en-US" sz="2400" dirty="0" smtClean="0"/>
              <a:t>of PHP, </a:t>
            </a:r>
            <a:r>
              <a:rPr lang="en-US" sz="2400" dirty="0"/>
              <a:t>Java or C#, it is also quite different from those </a:t>
            </a:r>
            <a:r>
              <a:rPr lang="en-US" sz="2400" dirty="0" smtClean="0"/>
              <a:t>languages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3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3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7772400" cy="4800600"/>
          </a:xfrm>
        </p:spPr>
        <p:txBody>
          <a:bodyPr/>
          <a:lstStyle/>
          <a:p>
            <a:r>
              <a:rPr lang="en-US" dirty="0"/>
              <a:t>We will briefly cover the fundamental syntax for the most common </a:t>
            </a:r>
            <a:r>
              <a:rPr lang="en-US" dirty="0" smtClean="0"/>
              <a:t>programming constructs </a:t>
            </a:r>
            <a:r>
              <a:rPr lang="en-US" dirty="0"/>
              <a:t>including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variables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assignment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conditionals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loops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smtClean="0"/>
              <a:t>Arrays 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970647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JavaScript’s Reputation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077200" cy="5257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JavaScript’s reputation for being quirky not only stems from its strange way </a:t>
            </a:r>
            <a:r>
              <a:rPr lang="en-US" dirty="0" smtClean="0"/>
              <a:t>of implementing </a:t>
            </a:r>
            <a:r>
              <a:rPr lang="en-US" dirty="0"/>
              <a:t>object-oriented </a:t>
            </a:r>
            <a:r>
              <a:rPr lang="en-US" dirty="0" smtClean="0"/>
              <a:t>principles </a:t>
            </a:r>
            <a:r>
              <a:rPr lang="en-US" dirty="0"/>
              <a:t>but also from some odd syntactic </a:t>
            </a:r>
            <a:r>
              <a:rPr lang="en-US" i="1" dirty="0" smtClean="0"/>
              <a:t>gotchas: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Everything is type sensitive, including function, class, and variable </a:t>
            </a:r>
            <a:r>
              <a:rPr lang="en-US" dirty="0" smtClean="0"/>
              <a:t>names.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scope of variables in blocks is not supported. This means </a:t>
            </a:r>
            <a:r>
              <a:rPr lang="en-US" dirty="0" smtClean="0"/>
              <a:t>variables declared </a:t>
            </a:r>
            <a:r>
              <a:rPr lang="en-US" dirty="0"/>
              <a:t>inside a loop may be accessible outside of the loop, counter to </a:t>
            </a:r>
            <a:r>
              <a:rPr lang="en-US" dirty="0" smtClean="0"/>
              <a:t>what one </a:t>
            </a:r>
            <a:r>
              <a:rPr lang="en-US" dirty="0"/>
              <a:t>would expect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 </a:t>
            </a:r>
            <a:r>
              <a:rPr lang="en-US" dirty="0"/>
              <a:t>is a </a:t>
            </a:r>
            <a:r>
              <a:rPr lang="en-US" b="1" dirty="0"/>
              <a:t>===</a:t>
            </a:r>
            <a:r>
              <a:rPr lang="en-US" dirty="0"/>
              <a:t> operator, which tests not only for equality but </a:t>
            </a:r>
            <a:r>
              <a:rPr lang="en-US" b="1" dirty="0" smtClean="0"/>
              <a:t>type equivalence.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Null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undefined</a:t>
            </a:r>
            <a:r>
              <a:rPr lang="en-US" dirty="0"/>
              <a:t> are two distinctly different states for a </a:t>
            </a:r>
            <a:r>
              <a:rPr lang="en-US" dirty="0" smtClean="0"/>
              <a:t>variable.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Semicolons </a:t>
            </a:r>
            <a:r>
              <a:rPr lang="en-US" dirty="0"/>
              <a:t>are not required, but are permitted (and encouraged)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 </a:t>
            </a:r>
            <a:r>
              <a:rPr lang="en-US" dirty="0"/>
              <a:t>is no integer type, only number, which means floating-point </a:t>
            </a:r>
            <a:r>
              <a:rPr lang="en-US" dirty="0" smtClean="0"/>
              <a:t>rounding errors </a:t>
            </a:r>
            <a:r>
              <a:rPr lang="en-US" dirty="0"/>
              <a:t>are prevalent even with values intended to be integers.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Precedes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1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/>
          <a:lstStyle/>
          <a:p>
            <a:r>
              <a:rPr lang="en-US" b="1" dirty="0"/>
              <a:t>Variables </a:t>
            </a:r>
            <a:r>
              <a:rPr lang="en-US" dirty="0"/>
              <a:t>in JavaScript are </a:t>
            </a:r>
            <a:r>
              <a:rPr lang="en-US" b="1" dirty="0"/>
              <a:t>dynamically typed</a:t>
            </a:r>
            <a:r>
              <a:rPr lang="en-US" dirty="0"/>
              <a:t>, meaning a variable can be an integer</a:t>
            </a:r>
            <a:r>
              <a:rPr lang="en-US" dirty="0" smtClean="0"/>
              <a:t>, and </a:t>
            </a:r>
            <a:r>
              <a:rPr lang="en-US" dirty="0"/>
              <a:t>then later a string, then later an object, if so </a:t>
            </a:r>
            <a:r>
              <a:rPr lang="en-US" dirty="0" smtClean="0"/>
              <a:t>desired.</a:t>
            </a:r>
          </a:p>
          <a:p>
            <a:r>
              <a:rPr lang="en-US" dirty="0"/>
              <a:t>This simplifies </a:t>
            </a:r>
            <a:r>
              <a:rPr lang="en-US" dirty="0" smtClean="0"/>
              <a:t>variable declarations</a:t>
            </a:r>
            <a:r>
              <a:rPr lang="en-US" dirty="0"/>
              <a:t>, so that we do not require the familiar type fields like </a:t>
            </a:r>
            <a:r>
              <a:rPr lang="en-US" i="1" dirty="0" err="1"/>
              <a:t>int</a:t>
            </a:r>
            <a:r>
              <a:rPr lang="en-US" dirty="0"/>
              <a:t>, </a:t>
            </a:r>
            <a:r>
              <a:rPr lang="en-US" i="1" dirty="0"/>
              <a:t>char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i="1" dirty="0" smtClean="0"/>
              <a:t>String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Instead we use </a:t>
            </a:r>
            <a:r>
              <a:rPr lang="en-US" b="1" dirty="0" err="1" smtClean="0"/>
              <a:t>var</a:t>
            </a:r>
            <a:endParaRPr lang="en-US" b="1" dirty="0" smtClean="0"/>
          </a:p>
          <a:p>
            <a:r>
              <a:rPr lang="en-US" b="1" dirty="0"/>
              <a:t>Assignment </a:t>
            </a:r>
            <a:r>
              <a:rPr lang="en-US" dirty="0"/>
              <a:t>can happen at declaration-time by appending the value to the declaration, or at run time with a simple right-to-left assignment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6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pic>
        <p:nvPicPr>
          <p:cNvPr id="7" name="Picture 6" descr="407150601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057400"/>
            <a:ext cx="7192533" cy="1371600"/>
          </a:xfrm>
          <a:prstGeom prst="rect">
            <a:avLst/>
          </a:prstGeom>
        </p:spPr>
      </p:pic>
      <p:pic>
        <p:nvPicPr>
          <p:cNvPr id="8" name="Picture 7" descr="4071506014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62400"/>
            <a:ext cx="5257800" cy="13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5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Operators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True or not True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749179"/>
              </p:ext>
            </p:extLst>
          </p:nvPr>
        </p:nvGraphicFramePr>
        <p:xfrm>
          <a:off x="228600" y="1143003"/>
          <a:ext cx="8305800" cy="52570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00404"/>
                <a:gridCol w="3650567"/>
                <a:gridCol w="2554829"/>
              </a:tblGrid>
              <a:tr h="3504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Operator</a:t>
                      </a:r>
                      <a:endParaRPr lang="en-CA" sz="32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Description</a:t>
                      </a:r>
                      <a:endParaRPr lang="en-CA" sz="32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Matches (x=9)</a:t>
                      </a:r>
                      <a:endParaRPr lang="en-CA" sz="32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534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==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Equals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(x==9) is true</a:t>
                      </a:r>
                      <a:br>
                        <a:rPr lang="en-CA" sz="2000"/>
                      </a:br>
                      <a:r>
                        <a:rPr lang="en-CA" sz="2000"/>
                        <a:t>(x=="9") is true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91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===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Exactly equals, including type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(x==="9") is false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(x===9) is true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60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&lt; , &gt;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Less than, Greater Than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(x&lt;5) is false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69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&lt;= , &gt;=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Less than or equal, greater than or equal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(x&lt;=9) is true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213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!=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Not equal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(4!=x) is true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720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!==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Not equal in either value or type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(x!=="9") is true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(x!==9) is false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44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Boolean operators and, or, and not and their truth tables are listed </a:t>
            </a:r>
            <a:r>
              <a:rPr lang="en-US" dirty="0" smtClean="0"/>
              <a:t>in Table </a:t>
            </a:r>
            <a:r>
              <a:rPr lang="en-US" dirty="0"/>
              <a:t>6.2. Syntactically they are represented with &amp;&amp; (and), || (or), and ! (not)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Screen Shot 2014-02-05 at 8.10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24200"/>
            <a:ext cx="7901548" cy="28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If, else if, …, else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155357"/>
            <a:ext cx="7696200" cy="4754563"/>
          </a:xfrm>
        </p:spPr>
        <p:txBody>
          <a:bodyPr/>
          <a:lstStyle/>
          <a:p>
            <a:r>
              <a:rPr lang="en-US" dirty="0"/>
              <a:t>JavaScript’s syntax is almost identical to that of PHP, Java, or C when it comes to conditional structures such as if and if else statements. In this syntax the condition to test is contained within ( ) brackets with the body contained in { } blocks.</a:t>
            </a:r>
          </a:p>
          <a:p>
            <a:endParaRPr lang="en-US" dirty="0"/>
          </a:p>
        </p:txBody>
      </p:sp>
      <p:pic>
        <p:nvPicPr>
          <p:cNvPr id="8" name="Picture 7" descr="Screen Shot 2014-02-05 at 8.11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67000"/>
            <a:ext cx="9209582" cy="44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Round and round we go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371600"/>
            <a:ext cx="7467600" cy="4754563"/>
          </a:xfrm>
        </p:spPr>
        <p:txBody>
          <a:bodyPr>
            <a:normAutofit/>
          </a:bodyPr>
          <a:lstStyle/>
          <a:p>
            <a:r>
              <a:rPr lang="en-US" dirty="0"/>
              <a:t>Like conditionals, loops use the ( ) and { } blocks to define the condition and </a:t>
            </a:r>
            <a:r>
              <a:rPr lang="en-US" dirty="0" smtClean="0"/>
              <a:t>the body </a:t>
            </a:r>
            <a:r>
              <a:rPr lang="en-US" dirty="0"/>
              <a:t>of the loop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will encounter the </a:t>
            </a:r>
            <a:r>
              <a:rPr lang="en-US" b="1" dirty="0" smtClean="0"/>
              <a:t>while</a:t>
            </a:r>
            <a:r>
              <a:rPr lang="en-US" dirty="0" smtClean="0"/>
              <a:t> and </a:t>
            </a:r>
            <a:r>
              <a:rPr lang="en-US" b="1" dirty="0" smtClean="0"/>
              <a:t>for</a:t>
            </a:r>
            <a:r>
              <a:rPr lang="en-US" dirty="0" smtClean="0"/>
              <a:t> loops</a:t>
            </a:r>
          </a:p>
          <a:p>
            <a:r>
              <a:rPr lang="en-US" dirty="0" smtClean="0"/>
              <a:t>While loops </a:t>
            </a:r>
            <a:r>
              <a:rPr lang="en-US" dirty="0"/>
              <a:t>normally initialize a </a:t>
            </a:r>
            <a:r>
              <a:rPr lang="en-US" b="1" dirty="0"/>
              <a:t>loop control variable </a:t>
            </a:r>
            <a:r>
              <a:rPr lang="en-US" dirty="0"/>
              <a:t>before the loop, use it in the condition</a:t>
            </a:r>
            <a:r>
              <a:rPr lang="en-US" dirty="0" smtClean="0"/>
              <a:t>, and </a:t>
            </a:r>
            <a:r>
              <a:rPr lang="en-US" dirty="0"/>
              <a:t>modify it within the loop</a:t>
            </a:r>
            <a:r>
              <a:rPr lang="en-US" dirty="0" smtClean="0"/>
              <a:t>.</a:t>
            </a:r>
          </a:p>
          <a:p>
            <a:r>
              <a:rPr lang="da-DK" dirty="0"/>
              <a:t>var i=0</a:t>
            </a:r>
            <a:r>
              <a:rPr lang="da-DK" dirty="0" smtClean="0"/>
              <a:t>;  // initialise the Loop Control Variable</a:t>
            </a:r>
            <a:endParaRPr lang="da-DK" dirty="0"/>
          </a:p>
          <a:p>
            <a:r>
              <a:rPr lang="en-US" dirty="0">
                <a:solidFill>
                  <a:schemeClr val="accent2"/>
                </a:solidFill>
              </a:rPr>
              <a:t>while(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&lt; 10</a:t>
            </a:r>
            <a:r>
              <a:rPr lang="en-US" dirty="0" smtClean="0">
                <a:solidFill>
                  <a:schemeClr val="accent2"/>
                </a:solidFill>
              </a:rPr>
              <a:t>){       </a:t>
            </a:r>
            <a:r>
              <a:rPr lang="en-US" dirty="0" smtClean="0"/>
              <a:t>//test the loop control variable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i</a:t>
            </a:r>
            <a:r>
              <a:rPr lang="en-US" dirty="0"/>
              <a:t>++</a:t>
            </a:r>
            <a:r>
              <a:rPr lang="en-US" dirty="0" smtClean="0"/>
              <a:t>;         //increment the loop control variable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8676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Counted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371600"/>
            <a:ext cx="8077200" cy="4754563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for loop </a:t>
            </a:r>
            <a:r>
              <a:rPr lang="en-US" sz="2400" dirty="0"/>
              <a:t>combines the common components of a loop: initialization, condition</a:t>
            </a:r>
            <a:r>
              <a:rPr lang="en-US" sz="2400" dirty="0" smtClean="0"/>
              <a:t>, and </a:t>
            </a:r>
            <a:r>
              <a:rPr lang="en-US" sz="2400" dirty="0"/>
              <a:t>post-loop operation into one statement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This statement begins with the </a:t>
            </a:r>
            <a:r>
              <a:rPr lang="en-US" sz="2400" b="1" dirty="0" smtClean="0"/>
              <a:t>for</a:t>
            </a:r>
            <a:r>
              <a:rPr lang="en-US" sz="2400" dirty="0" smtClean="0"/>
              <a:t> keyword </a:t>
            </a:r>
            <a:r>
              <a:rPr lang="en-US" sz="2400" dirty="0"/>
              <a:t>and has the components placed between </a:t>
            </a:r>
            <a:r>
              <a:rPr lang="en-US" sz="2400" b="1" dirty="0"/>
              <a:t>( ) </a:t>
            </a:r>
            <a:r>
              <a:rPr lang="en-US" sz="2400" dirty="0"/>
              <a:t>brackets, semicolon (</a:t>
            </a:r>
            <a:r>
              <a:rPr lang="en-US" sz="2400" b="1" dirty="0"/>
              <a:t>;</a:t>
            </a:r>
            <a:r>
              <a:rPr lang="en-US" sz="2400" dirty="0"/>
              <a:t>) </a:t>
            </a:r>
            <a:r>
              <a:rPr lang="en-US" sz="2400" dirty="0" smtClean="0"/>
              <a:t>separated as </a:t>
            </a:r>
            <a:r>
              <a:rPr lang="en-US" sz="2400" dirty="0"/>
              <a:t>shown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407150601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91000"/>
            <a:ext cx="6324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8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isn’t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46237"/>
            <a:ext cx="77724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Although it contains the word </a:t>
            </a:r>
            <a:r>
              <a:rPr lang="en-US" sz="2400" i="1" dirty="0"/>
              <a:t>Java</a:t>
            </a:r>
            <a:r>
              <a:rPr lang="en-US" sz="2400" dirty="0"/>
              <a:t>, </a:t>
            </a:r>
            <a:endParaRPr lang="en-US" sz="2400" dirty="0" smtClean="0"/>
          </a:p>
          <a:p>
            <a:pPr marL="914400"/>
            <a:r>
              <a:rPr lang="en-US" sz="2400" dirty="0" smtClean="0"/>
              <a:t>JavaScript </a:t>
            </a:r>
            <a:r>
              <a:rPr lang="en-US" sz="2400" dirty="0"/>
              <a:t>and Java are vastly </a:t>
            </a:r>
            <a:r>
              <a:rPr lang="en-US" sz="2400" dirty="0" smtClean="0"/>
              <a:t>different programming </a:t>
            </a:r>
            <a:r>
              <a:rPr lang="en-US" sz="2400" dirty="0"/>
              <a:t>languages with different uses. </a:t>
            </a:r>
            <a:endParaRPr lang="en-US" sz="2400" dirty="0" smtClean="0"/>
          </a:p>
          <a:p>
            <a:r>
              <a:rPr lang="en-US" sz="2400" dirty="0" smtClean="0"/>
              <a:t>Java </a:t>
            </a:r>
            <a:r>
              <a:rPr lang="en-US" sz="2400" dirty="0"/>
              <a:t>is a full-fledged compiled, </a:t>
            </a:r>
            <a:r>
              <a:rPr lang="en-US" sz="2400" dirty="0" smtClean="0"/>
              <a:t>object-oriented language</a:t>
            </a:r>
            <a:r>
              <a:rPr lang="en-US" sz="2400" dirty="0"/>
              <a:t>, popular for its ability to run on any platform with a </a:t>
            </a:r>
            <a:r>
              <a:rPr lang="en-US" sz="2400" dirty="0" smtClean="0"/>
              <a:t>JVM installed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JavaScript </a:t>
            </a:r>
            <a:r>
              <a:rPr lang="en-US" sz="2400" dirty="0"/>
              <a:t>is one of the world’s most popular languages</a:t>
            </a:r>
            <a:r>
              <a:rPr lang="en-US" sz="2400" dirty="0" smtClean="0"/>
              <a:t>, with </a:t>
            </a:r>
            <a:r>
              <a:rPr lang="en-US" sz="2400" dirty="0"/>
              <a:t>fewer of the object-oriented features of Java, and runs directly </a:t>
            </a:r>
            <a:r>
              <a:rPr lang="en-US" sz="2400" dirty="0" smtClean="0"/>
              <a:t>inside the </a:t>
            </a:r>
            <a:r>
              <a:rPr lang="en-US" sz="2400" dirty="0"/>
              <a:t>browser, without the need for the JVM.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not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3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130331"/>
            <a:ext cx="8077200" cy="2975069"/>
          </a:xfrm>
        </p:spPr>
        <p:txBody>
          <a:bodyPr>
            <a:normAutofit/>
          </a:bodyPr>
          <a:lstStyle/>
          <a:p>
            <a:r>
              <a:rPr lang="en-US" sz="2400" b="1" dirty="0"/>
              <a:t>Functions </a:t>
            </a:r>
            <a:r>
              <a:rPr lang="en-US" sz="2400" dirty="0"/>
              <a:t>are the building block for modular code in </a:t>
            </a:r>
            <a:r>
              <a:rPr lang="en-US" sz="2400" dirty="0" smtClean="0"/>
              <a:t>JavaScript.</a:t>
            </a:r>
          </a:p>
          <a:p>
            <a:r>
              <a:rPr lang="en-US" sz="2400" dirty="0" smtClean="0"/>
              <a:t>They </a:t>
            </a:r>
            <a:r>
              <a:rPr lang="en-US" sz="2400" dirty="0"/>
              <a:t>are defined by </a:t>
            </a:r>
            <a:r>
              <a:rPr lang="en-US" sz="2400" dirty="0" smtClean="0"/>
              <a:t>using the </a:t>
            </a:r>
            <a:r>
              <a:rPr lang="en-US" sz="2400" dirty="0"/>
              <a:t>reserved word </a:t>
            </a:r>
            <a:r>
              <a:rPr lang="en-US" sz="2400" b="1" dirty="0"/>
              <a:t>function</a:t>
            </a:r>
            <a:r>
              <a:rPr lang="en-US" sz="2400" dirty="0"/>
              <a:t> and then the function name and (optional) </a:t>
            </a:r>
            <a:r>
              <a:rPr lang="en-US" sz="2400" dirty="0" smtClean="0"/>
              <a:t>parameters.</a:t>
            </a:r>
          </a:p>
          <a:p>
            <a:r>
              <a:rPr lang="en-US" sz="2400" dirty="0"/>
              <a:t>Since JavaScript is dynamically typed, functions do not require a return type, nor </a:t>
            </a:r>
            <a:r>
              <a:rPr lang="en-US" sz="2400" dirty="0" smtClean="0"/>
              <a:t>do the </a:t>
            </a:r>
            <a:r>
              <a:rPr lang="en-US" sz="2400" dirty="0"/>
              <a:t>parameters require type.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37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0" y="1371600"/>
            <a:ext cx="7924800" cy="47545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Therefore a function to raise x to the </a:t>
            </a:r>
            <a:r>
              <a:rPr lang="en-US" sz="2800" dirty="0" err="1"/>
              <a:t>yth</a:t>
            </a:r>
            <a:r>
              <a:rPr lang="en-US" sz="2800" dirty="0"/>
              <a:t> power </a:t>
            </a:r>
            <a:r>
              <a:rPr lang="en-US" sz="2800" dirty="0" smtClean="0"/>
              <a:t>might be </a:t>
            </a:r>
            <a:r>
              <a:rPr lang="en-US" sz="2800" dirty="0"/>
              <a:t>defined as: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function power(</a:t>
            </a:r>
            <a:r>
              <a:rPr lang="en-US" sz="2800" b="1" dirty="0" err="1"/>
              <a:t>x,y</a:t>
            </a:r>
            <a:r>
              <a:rPr lang="en-US" sz="2800" b="1" dirty="0"/>
              <a:t>){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	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/>
              <a:t>pow=1;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dirty="0" smtClean="0"/>
              <a:t>		for </a:t>
            </a:r>
            <a:r>
              <a:rPr lang="da-DK" sz="2800" dirty="0"/>
              <a:t>(var i=0;i&lt;y;i++){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dirty="0" smtClean="0"/>
              <a:t>			pow </a:t>
            </a:r>
            <a:r>
              <a:rPr lang="da-DK" sz="2800" dirty="0"/>
              <a:t>= pow*x;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dirty="0" smtClean="0"/>
              <a:t>		}</a:t>
            </a:r>
            <a:endParaRPr lang="da-DK" sz="2800" dirty="0"/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dirty="0" smtClean="0"/>
              <a:t>		return </a:t>
            </a:r>
            <a:r>
              <a:rPr lang="da-DK" sz="2800" dirty="0"/>
              <a:t>pow;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b="1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a-DK" sz="2800" dirty="0"/>
              <a:t>And </a:t>
            </a:r>
            <a:r>
              <a:rPr lang="da-DK" sz="2800" dirty="0" err="1"/>
              <a:t>called</a:t>
            </a:r>
            <a:r>
              <a:rPr lang="da-DK" sz="2800" dirty="0"/>
              <a:t> as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	power(2,10</a:t>
            </a:r>
            <a:r>
              <a:rPr lang="en-US" sz="2800" b="1" dirty="0"/>
              <a:t>);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3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7696200" cy="5029200"/>
          </a:xfrm>
        </p:spPr>
        <p:txBody>
          <a:bodyPr>
            <a:normAutofit/>
          </a:bodyPr>
          <a:lstStyle/>
          <a:p>
            <a:r>
              <a:rPr lang="en-US" dirty="0"/>
              <a:t>The alert() function makes the browser show a pop-up to the user, with </a:t>
            </a:r>
            <a:r>
              <a:rPr lang="en-US" dirty="0" smtClean="0"/>
              <a:t>whatever is </a:t>
            </a:r>
            <a:r>
              <a:rPr lang="en-US" dirty="0"/>
              <a:t>passed being the message displayed.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following JavaScript code displays </a:t>
            </a:r>
            <a:r>
              <a:rPr lang="en-US" dirty="0" smtClean="0"/>
              <a:t>a simple </a:t>
            </a:r>
            <a:r>
              <a:rPr lang="en-US" dirty="0"/>
              <a:t>hello world message in a pop-up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	alert </a:t>
            </a:r>
            <a:r>
              <a:rPr lang="en-US" b="1" dirty="0"/>
              <a:t>( "Good Morning" )</a:t>
            </a:r>
            <a:r>
              <a:rPr lang="en-US" b="1" dirty="0" smtClean="0"/>
              <a:t>;</a:t>
            </a:r>
          </a:p>
          <a:p>
            <a:r>
              <a:rPr lang="en-US" dirty="0" smtClean="0"/>
              <a:t>Using </a:t>
            </a:r>
            <a:r>
              <a:rPr lang="en-US" dirty="0"/>
              <a:t>alerts can get tedious fast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When </a:t>
            </a:r>
            <a:r>
              <a:rPr lang="en-US" dirty="0"/>
              <a:t>using debugger tools in your browser you can </a:t>
            </a:r>
            <a:r>
              <a:rPr lang="en-US" dirty="0" smtClean="0"/>
              <a:t>write </a:t>
            </a:r>
            <a:r>
              <a:rPr lang="en-US" dirty="0"/>
              <a:t>output </a:t>
            </a:r>
            <a:r>
              <a:rPr lang="en-US" dirty="0" smtClean="0"/>
              <a:t>to a </a:t>
            </a:r>
            <a:r>
              <a:rPr lang="en-US" dirty="0"/>
              <a:t>log with:</a:t>
            </a:r>
          </a:p>
          <a:p>
            <a:r>
              <a:rPr lang="en-US" b="1" dirty="0" smtClean="0"/>
              <a:t>	console.log</a:t>
            </a:r>
            <a:r>
              <a:rPr lang="en-US" b="1" dirty="0"/>
              <a:t>("Put Messages Here");</a:t>
            </a:r>
          </a:p>
          <a:p>
            <a:r>
              <a:rPr lang="en-US" dirty="0"/>
              <a:t>And then use the debugger to access those logs.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really used anymore, console instead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71" y="1219200"/>
            <a:ext cx="7162800" cy="533399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button to display an alert box.&lt;/p&gt;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    &lt;</a:t>
            </a:r>
            <a:r>
              <a:rPr lang="en-US" sz="2400" dirty="0"/>
              <a:t>button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()"&gt;Try it&lt;/button</a:t>
            </a:r>
            <a:r>
              <a:rPr lang="en-US" sz="2400" dirty="0" smtClean="0"/>
              <a:t>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smtClean="0"/>
              <a:t>      alert</a:t>
            </a:r>
            <a:r>
              <a:rPr lang="en-US" sz="2400" dirty="0"/>
              <a:t>("Hello! I am an alert box!");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}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really used anymore, console instead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9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7924800" cy="533399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button to display an alert box.&lt;/p&gt;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&lt;</a:t>
            </a:r>
            <a:r>
              <a:rPr lang="en-US" sz="2400" dirty="0"/>
              <a:t>button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()"&gt;Try it&lt;/button</a:t>
            </a:r>
            <a:r>
              <a:rPr lang="en-US" sz="2400" dirty="0" smtClean="0"/>
              <a:t>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smtClean="0"/>
              <a:t>   alert</a:t>
            </a:r>
            <a:r>
              <a:rPr lang="en-US" sz="2400" dirty="0"/>
              <a:t>("Hello! I am an alert box!");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}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really used anymore, console instead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1676400"/>
            <a:ext cx="51149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6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45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600200"/>
            <a:ext cx="8153400" cy="1200329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name = []; // empty array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name = [value, value, ..., value]; // pre-filled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name[index] = value; // store element</a:t>
            </a:r>
            <a:r>
              <a:rPr lang="nn-NO" dirty="0" smtClean="0">
                <a:latin typeface="Courier New" pitchFamily="49" charset="0"/>
                <a:cs typeface="Courier New" pitchFamily="49" charset="0"/>
              </a:rPr>
              <a:t>		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           	  	  		  		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2990671"/>
            <a:ext cx="8153400" cy="2031325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ducks = ["Huey", "Dewey", "Louie"];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stooges = [];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stooges.length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is 0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stooges[0] = "Larry";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stooges.length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is 1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stooges[1] = "Moe";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stooges.length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is 2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stooges[4] = "Curly";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stooges.length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is 5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stooges[4] = 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Shemp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";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stooges.length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is 5</a:t>
            </a:r>
            <a:r>
              <a:rPr lang="nn-NO" dirty="0" smtClean="0">
                <a:latin typeface="Courier New" pitchFamily="49" charset="0"/>
                <a:cs typeface="Courier New" pitchFamily="49" charset="0"/>
              </a:rPr>
              <a:t>	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           	  	  		  		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2926419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methods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524000"/>
            <a:ext cx="8153400" cy="2031325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 = ["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", "Jason"];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Jason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a.push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("Brian");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Jason, Brian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a.unshift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("Kelly"); // Kelly,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Jason, Brian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a.pop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 // Kelly,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Jason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a.shift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Jason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 // Jason,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Stef</a:t>
            </a:r>
            <a:r>
              <a:rPr lang="nn-NO" dirty="0" smtClean="0">
                <a:latin typeface="Courier New" pitchFamily="49" charset="0"/>
                <a:cs typeface="Courier New" pitchFamily="49" charset="0"/>
              </a:rPr>
              <a:t>		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           	  	  		  		  		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3400" y="3352800"/>
            <a:ext cx="8153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04DA3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array serves as many data structures: list, queue, stack, ...</a:t>
            </a:r>
          </a:p>
          <a:p>
            <a:r>
              <a:rPr lang="en-US" sz="2800" dirty="0"/>
              <a:t>methods: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concat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join, pop, push, reverse, shift, slice, sort,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splice,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toString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unshift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sz="2400" dirty="0"/>
              <a:t>push and pop add / remove from back</a:t>
            </a:r>
          </a:p>
          <a:p>
            <a:pPr lvl="1"/>
            <a:r>
              <a:rPr lang="en-US" sz="2400" dirty="0" err="1"/>
              <a:t>unshift</a:t>
            </a:r>
            <a:r>
              <a:rPr lang="en-US" sz="2400" dirty="0"/>
              <a:t> and shift add / remove from front</a:t>
            </a:r>
          </a:p>
          <a:p>
            <a:pPr lvl="1"/>
            <a:r>
              <a:rPr lang="en-US" sz="2400" dirty="0"/>
              <a:t>shift and pop return the element that is removed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64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dirty="0"/>
              <a:t> type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2971800"/>
            <a:ext cx="8153400" cy="1219200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methods: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charAt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charCodeAt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fromCharCode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indexOf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lastIndexOf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, replace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split, substring,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toLowerCase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toUpperCase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err="1"/>
              <a:t>charAt</a:t>
            </a:r>
            <a:r>
              <a:rPr lang="en-US" dirty="0"/>
              <a:t> returns a one-letter String (there is no char type)</a:t>
            </a:r>
          </a:p>
          <a:p>
            <a:r>
              <a:rPr lang="en-US" dirty="0"/>
              <a:t>length property (not a method as in Java)</a:t>
            </a:r>
          </a:p>
          <a:p>
            <a:r>
              <a:rPr lang="en-US" dirty="0"/>
              <a:t>Strings can be specified with "" or ''</a:t>
            </a:r>
          </a:p>
          <a:p>
            <a:r>
              <a:rPr lang="en-US" dirty="0"/>
              <a:t>concatenation with + :</a:t>
            </a:r>
          </a:p>
          <a:p>
            <a:pPr lvl="1"/>
            <a:r>
              <a:rPr lang="en-US" dirty="0"/>
              <a:t>1 + 1 is 2, but "1" + 1 is "11"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600200"/>
            <a:ext cx="8153400" cy="1477328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 = "Connie Client";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s.substring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s.indexOf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 ")); // "Connie"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// 13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s2 = 'Melvin Merchant';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		         								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60193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More about </a:t>
            </a:r>
            <a:r>
              <a:rPr lang="en-US" sz="4000" dirty="0">
                <a:latin typeface="Courier New" pitchFamily="49" charset="0"/>
                <a:cs typeface="Courier New" pitchFamily="49" charset="0"/>
              </a:rPr>
              <a:t>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724400"/>
            <a:ext cx="8153400" cy="1219200"/>
          </a:xfrm>
        </p:spPr>
        <p:txBody>
          <a:bodyPr/>
          <a:lstStyle/>
          <a:p>
            <a:r>
              <a:rPr lang="en-US" dirty="0"/>
              <a:t>accessing the letters of a String: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2895600"/>
            <a:ext cx="8153400" cy="1754326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count = 10;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s1 = "" + count; // "10"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s2 = count + " bananas, ah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!"; // "10 bananas, ah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!"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n1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("42 is the answer"); // 42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n2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parseFloat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booyah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");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5048" y="1447800"/>
            <a:ext cx="8153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04DA3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escape sequences behave as in Java: \' \" \&amp; \n \t \\</a:t>
            </a:r>
          </a:p>
          <a:p>
            <a:r>
              <a:rPr lang="en-US" dirty="0" smtClean="0"/>
              <a:t>converting between numbers and Strings: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256074"/>
            <a:ext cx="8153400" cy="923330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firstLetter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s[0]; // fails in IE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firstLetter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s.charAt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(0); // does work in IE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lastLetter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s.charAt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s.length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- 1);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285939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strings: split and join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1524000"/>
            <a:ext cx="8153400" cy="1477328"/>
          </a:xfrm>
          <a:prstGeom prst="rect">
            <a:avLst/>
          </a:prstGeom>
          <a:solidFill>
            <a:srgbClr val="F4F6A8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 = "the quick brown fox";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s.split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 "); // ["the", "quick", "brown", "fox"]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a.reverse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(); // ["fox", "brown", "quick", "the"]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a.join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("!"); // 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fox!brown!quick!the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</a:t>
            </a:r>
            <a:r>
              <a:rPr lang="nn-NO" dirty="0" smtClean="0">
                <a:latin typeface="Courier New" pitchFamily="49" charset="0"/>
                <a:cs typeface="Courier New" pitchFamily="49" charset="0"/>
              </a:rPr>
              <a:t>		 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	           	  	  		  	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JS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3400" y="3352800"/>
            <a:ext cx="8153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A04DA3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C4652D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split breaks apart a string into an array using a delimiter</a:t>
            </a:r>
          </a:p>
          <a:p>
            <a:pPr lvl="1"/>
            <a:r>
              <a:rPr lang="en-US" dirty="0"/>
              <a:t>can also be used with regular expressions (seen later)</a:t>
            </a:r>
          </a:p>
          <a:p>
            <a:r>
              <a:rPr lang="en-US" dirty="0"/>
              <a:t>join merges an array into a single string, placing a delimiter between them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96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Client-Side Scripting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 the client compute</a:t>
            </a:r>
            <a:endParaRPr lang="en-US" dirty="0"/>
          </a:p>
        </p:txBody>
      </p:sp>
      <p:pic>
        <p:nvPicPr>
          <p:cNvPr id="4" name="Picture 3" descr="4071506001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19870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using try and 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78" y="1295400"/>
            <a:ext cx="7385222" cy="4525963"/>
          </a:xfrm>
        </p:spPr>
        <p:txBody>
          <a:bodyPr>
            <a:normAutofit/>
          </a:bodyPr>
          <a:lstStyle/>
          <a:p>
            <a:r>
              <a:rPr lang="en-US" dirty="0"/>
              <a:t>When the browser’s JavaScript engine encounters an error, it will </a:t>
            </a:r>
            <a:r>
              <a:rPr lang="en-US" i="1" dirty="0"/>
              <a:t>throw </a:t>
            </a:r>
            <a:r>
              <a:rPr lang="en-US" dirty="0" smtClean="0"/>
              <a:t>an </a:t>
            </a:r>
            <a:r>
              <a:rPr lang="en-US" b="1" dirty="0" smtClean="0"/>
              <a:t>exception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exceptions interrupt the regular, sequential execution of the </a:t>
            </a:r>
            <a:r>
              <a:rPr lang="en-US" dirty="0" smtClean="0"/>
              <a:t>program and </a:t>
            </a:r>
            <a:r>
              <a:rPr lang="en-US" dirty="0"/>
              <a:t>can stop the JavaScript engine altogether.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you can </a:t>
            </a:r>
            <a:r>
              <a:rPr lang="en-US" dirty="0" smtClean="0"/>
              <a:t>optionally catch </a:t>
            </a:r>
            <a:r>
              <a:rPr lang="en-US" dirty="0"/>
              <a:t>these errors preventing disruption of the program using the </a:t>
            </a:r>
            <a:r>
              <a:rPr lang="en-US" b="1" dirty="0"/>
              <a:t>try–catch block</a:t>
            </a:r>
            <a:endParaRPr lang="en-US" dirty="0"/>
          </a:p>
        </p:txBody>
      </p:sp>
      <p:pic>
        <p:nvPicPr>
          <p:cNvPr id="5" name="Picture 4" descr="Screen Shot 2014-02-05 at 9.13.0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86200"/>
            <a:ext cx="842850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8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1"/>
            <a:ext cx="7543800" cy="4724400"/>
          </a:xfrm>
        </p:spPr>
        <p:txBody>
          <a:bodyPr>
            <a:normAutofit/>
          </a:bodyPr>
          <a:lstStyle/>
          <a:p>
            <a:r>
              <a:rPr lang="en-US" dirty="0"/>
              <a:t>Although try-catch can be used exclusively to catch built-in JavaScript errors, </a:t>
            </a:r>
            <a:r>
              <a:rPr lang="en-US" dirty="0" smtClean="0"/>
              <a:t>it can </a:t>
            </a:r>
            <a:r>
              <a:rPr lang="en-US" dirty="0"/>
              <a:t>also be used by your programs, to throw your own </a:t>
            </a:r>
            <a:r>
              <a:rPr lang="en-US" dirty="0" smtClean="0"/>
              <a:t>messages.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throw </a:t>
            </a:r>
            <a:r>
              <a:rPr lang="en-US" dirty="0" smtClean="0"/>
              <a:t>keyword stops </a:t>
            </a:r>
            <a:r>
              <a:rPr lang="en-US" dirty="0"/>
              <a:t>normal sequential execution, just like the built-in exceptions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Exceptions that is.</a:t>
            </a:r>
            <a:endParaRPr lang="en-US" dirty="0"/>
          </a:p>
        </p:txBody>
      </p:sp>
      <p:pic>
        <p:nvPicPr>
          <p:cNvPr id="7" name="Picture 6" descr="Screen Shot 2014-02-05 at 9.14.2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37966"/>
            <a:ext cx="860053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Try</a:t>
            </a:r>
            <a:r>
              <a:rPr lang="en-US" dirty="0"/>
              <a:t>-catch and </a:t>
            </a:r>
            <a:r>
              <a:rPr lang="en-US" dirty="0" smtClean="0"/>
              <a:t>throw statements </a:t>
            </a:r>
            <a:r>
              <a:rPr lang="en-US" dirty="0"/>
              <a:t>should be used for </a:t>
            </a:r>
            <a:r>
              <a:rPr lang="en-US" i="1" dirty="0"/>
              <a:t>abnormal </a:t>
            </a:r>
            <a:r>
              <a:rPr lang="en-US" dirty="0"/>
              <a:t>or </a:t>
            </a:r>
            <a:r>
              <a:rPr lang="en-US" i="1" dirty="0"/>
              <a:t>exceptional </a:t>
            </a:r>
            <a:r>
              <a:rPr lang="en-US" dirty="0"/>
              <a:t>cases in your program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Throwing </a:t>
            </a:r>
            <a:r>
              <a:rPr lang="en-US" dirty="0"/>
              <a:t>an exception disrupts the sequential </a:t>
            </a:r>
            <a:r>
              <a:rPr lang="en-US" dirty="0" smtClean="0"/>
              <a:t>execution of </a:t>
            </a:r>
            <a:r>
              <a:rPr lang="en-US" dirty="0"/>
              <a:t>a program.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the exception is </a:t>
            </a:r>
            <a:r>
              <a:rPr lang="en-US" dirty="0" smtClean="0"/>
              <a:t>thrown, </a:t>
            </a:r>
            <a:r>
              <a:rPr lang="en-US" dirty="0"/>
              <a:t>all subsequent code is </a:t>
            </a:r>
            <a:r>
              <a:rPr lang="en-US" dirty="0" smtClean="0"/>
              <a:t>not executed </a:t>
            </a:r>
            <a:r>
              <a:rPr lang="en-US" dirty="0"/>
              <a:t>until the catch statement is reached.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reinforces why try-catch is </a:t>
            </a:r>
            <a:r>
              <a:rPr lang="en-US" dirty="0" smtClean="0"/>
              <a:t>for exceptional </a:t>
            </a:r>
            <a:r>
              <a:rPr lang="en-US" dirty="0"/>
              <a:t>cases.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Document Object Model (DOM)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0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69894"/>
            <a:ext cx="8686800" cy="4803869"/>
          </a:xfrm>
        </p:spPr>
        <p:txBody>
          <a:bodyPr>
            <a:normAutofit/>
          </a:bodyPr>
          <a:lstStyle/>
          <a:p>
            <a:r>
              <a:rPr lang="en-US" b="1" dirty="0"/>
              <a:t>The HTML DOM (Document Object Model)</a:t>
            </a:r>
          </a:p>
          <a:p>
            <a:r>
              <a:rPr lang="en-US" dirty="0"/>
              <a:t>When a web page is loaded, the browser creates a </a:t>
            </a:r>
            <a:r>
              <a:rPr lang="en-US" b="1" dirty="0"/>
              <a:t>D</a:t>
            </a:r>
            <a:r>
              <a:rPr lang="en-US" dirty="0"/>
              <a:t>ocument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M</a:t>
            </a:r>
            <a:r>
              <a:rPr lang="en-US" dirty="0"/>
              <a:t>odel of the page. </a:t>
            </a:r>
            <a:r>
              <a:rPr lang="en-US" dirty="0" smtClean="0"/>
              <a:t>The </a:t>
            </a:r>
            <a:r>
              <a:rPr lang="en-US" b="1" dirty="0"/>
              <a:t>HTML DOM</a:t>
            </a:r>
            <a:r>
              <a:rPr lang="en-US" dirty="0"/>
              <a:t> model is constructed as a tree of </a:t>
            </a:r>
            <a:r>
              <a:rPr lang="en-US" b="1" dirty="0"/>
              <a:t>Objects</a:t>
            </a:r>
            <a:r>
              <a:rPr lang="en-US" dirty="0"/>
              <a:t>: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pic>
        <p:nvPicPr>
          <p:cNvPr id="1026" name="Picture 2" descr="DOM HTML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38" y="2572871"/>
            <a:ext cx="779646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0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8001000" cy="4830763"/>
          </a:xfrm>
        </p:spPr>
        <p:txBody>
          <a:bodyPr>
            <a:normAutofit/>
          </a:bodyPr>
          <a:lstStyle/>
          <a:p>
            <a:r>
              <a:rPr lang="en-US" dirty="0"/>
              <a:t>With the object model, JavaScript gets all the power it needs to create dynamic HTML: </a:t>
            </a:r>
          </a:p>
          <a:p>
            <a:r>
              <a:rPr lang="en-US" dirty="0"/>
              <a:t>JavaScript can react to all existing HTML events in the page</a:t>
            </a:r>
          </a:p>
          <a:p>
            <a:r>
              <a:rPr lang="en-US" dirty="0"/>
              <a:t>JavaScript can create new HTML events in the page</a:t>
            </a:r>
          </a:p>
          <a:p>
            <a:r>
              <a:rPr lang="en-US" dirty="0"/>
              <a:t>JavaScript can add new HTML elements and </a:t>
            </a:r>
            <a:r>
              <a:rPr lang="en-US" dirty="0" smtClean="0"/>
              <a:t>attributes</a:t>
            </a:r>
          </a:p>
          <a:p>
            <a:r>
              <a:rPr lang="en-US" dirty="0" smtClean="0"/>
              <a:t>JavaScript </a:t>
            </a:r>
            <a:r>
              <a:rPr lang="en-US" dirty="0"/>
              <a:t>can change all the HTML elements in the page</a:t>
            </a:r>
          </a:p>
          <a:p>
            <a:r>
              <a:rPr lang="en-US" dirty="0"/>
              <a:t>JavaScript can change all the HTML attributes in the page</a:t>
            </a:r>
          </a:p>
          <a:p>
            <a:r>
              <a:rPr lang="en-US" dirty="0"/>
              <a:t>JavaScript can change all the CSS styles in the page</a:t>
            </a:r>
          </a:p>
          <a:p>
            <a:r>
              <a:rPr lang="en-US" dirty="0"/>
              <a:t>JavaScript can remove existing HTML elements and </a:t>
            </a: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3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8001000" cy="4830763"/>
          </a:xfrm>
        </p:spPr>
        <p:txBody>
          <a:bodyPr>
            <a:normAutofit/>
          </a:bodyPr>
          <a:lstStyle/>
          <a:p>
            <a:r>
              <a:rPr lang="en-US" dirty="0"/>
              <a:t>With the object model, JavaScript gets all the power it needs to create dynamic </a:t>
            </a:r>
            <a:r>
              <a:rPr lang="en-US" dirty="0" smtClean="0"/>
              <a:t>HTML.</a:t>
            </a:r>
          </a:p>
          <a:p>
            <a:r>
              <a:rPr lang="en-US" dirty="0"/>
              <a:t>T</a:t>
            </a:r>
            <a:r>
              <a:rPr lang="en-US" dirty="0" smtClean="0"/>
              <a:t>o know, using </a:t>
            </a:r>
            <a:r>
              <a:rPr lang="en-US" dirty="0" err="1" smtClean="0"/>
              <a:t>Javascript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How </a:t>
            </a:r>
            <a:r>
              <a:rPr lang="en-US" dirty="0"/>
              <a:t>to change the content of HTML </a:t>
            </a:r>
            <a:r>
              <a:rPr lang="en-US" dirty="0" smtClean="0"/>
              <a:t>elements (for example):</a:t>
            </a:r>
            <a:endParaRPr lang="en-US" dirty="0"/>
          </a:p>
          <a:p>
            <a:pPr marL="914400"/>
            <a:r>
              <a:rPr lang="en-US" dirty="0"/>
              <a:t>How to change the style (CSS) of HTML elements</a:t>
            </a:r>
          </a:p>
          <a:p>
            <a:pPr marL="914400"/>
            <a:r>
              <a:rPr lang="en-US" dirty="0"/>
              <a:t>How to react to HTML DOM events</a:t>
            </a:r>
          </a:p>
          <a:p>
            <a:pPr marL="914400"/>
            <a:r>
              <a:rPr lang="en-US" dirty="0"/>
              <a:t>How to add and delete HTML elements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0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8001000" cy="483076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What is the DOM?</a:t>
            </a:r>
          </a:p>
          <a:p>
            <a:r>
              <a:rPr lang="en-US" dirty="0"/>
              <a:t>The DOM is a W3C (World Wide Web Consortium) standard.</a:t>
            </a:r>
          </a:p>
          <a:p>
            <a:r>
              <a:rPr lang="en-US" dirty="0"/>
              <a:t>The DOM defines a standard for accessing documents:</a:t>
            </a:r>
          </a:p>
          <a:p>
            <a:r>
              <a:rPr lang="en-US" i="1" dirty="0"/>
              <a:t>"The W3C Document Object Model (DOM) is a platform and language-neutral interface that allows programs and scripts to dynamically access and update the content, structure, and style of a document."</a:t>
            </a:r>
            <a:endParaRPr lang="en-US" dirty="0"/>
          </a:p>
          <a:p>
            <a:r>
              <a:rPr lang="en-US" dirty="0"/>
              <a:t>The W3C DOM standard is separated into 3 different parts:</a:t>
            </a:r>
          </a:p>
          <a:p>
            <a:pPr marL="860425"/>
            <a:r>
              <a:rPr lang="en-US" dirty="0"/>
              <a:t>Core DOM - standard model for all document types</a:t>
            </a:r>
          </a:p>
          <a:p>
            <a:pPr marL="860425"/>
            <a:r>
              <a:rPr lang="en-US" dirty="0"/>
              <a:t>XML DOM - standard model for XML documents</a:t>
            </a:r>
          </a:p>
          <a:p>
            <a:pPr marL="860425"/>
            <a:r>
              <a:rPr lang="en-US" dirty="0"/>
              <a:t>HTML DOM - standard model for HTML documents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4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7467600" cy="4830763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DOM Programming Interface</a:t>
            </a:r>
          </a:p>
          <a:p>
            <a:r>
              <a:rPr lang="en-US" dirty="0"/>
              <a:t>The HTML DOM can be accessed with JavaScript (and with other programming languages). </a:t>
            </a:r>
          </a:p>
          <a:p>
            <a:r>
              <a:rPr lang="en-US" dirty="0"/>
              <a:t>In the DOM, all HTML elements are defined as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r>
              <a:rPr lang="en-US" dirty="0"/>
              <a:t>The programming interface is the properties and methods of each object.</a:t>
            </a:r>
          </a:p>
          <a:p>
            <a:r>
              <a:rPr lang="en-US" dirty="0"/>
              <a:t>A </a:t>
            </a:r>
            <a:r>
              <a:rPr lang="en-US" b="1" dirty="0"/>
              <a:t>property</a:t>
            </a:r>
            <a:r>
              <a:rPr lang="en-US" dirty="0"/>
              <a:t> is a value that you can get or set (like changing the content of an HTML element).</a:t>
            </a:r>
          </a:p>
          <a:p>
            <a:r>
              <a:rPr lang="en-US" dirty="0"/>
              <a:t>A </a:t>
            </a:r>
            <a:r>
              <a:rPr lang="en-US" b="1" dirty="0"/>
              <a:t>method</a:t>
            </a:r>
            <a:r>
              <a:rPr lang="en-US" dirty="0"/>
              <a:t> is an action you can do (like add or deleting an HTML element).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7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following example changes the content (the </a:t>
            </a:r>
            <a:r>
              <a:rPr lang="en-US" dirty="0" err="1"/>
              <a:t>innerHTML</a:t>
            </a:r>
            <a:r>
              <a:rPr lang="en-US" dirty="0"/>
              <a:t>) of the &lt;p&gt; element with id="demo</a:t>
            </a:r>
            <a:r>
              <a:rPr lang="en-US" dirty="0" smtClean="0"/>
              <a:t>":</a:t>
            </a:r>
          </a:p>
          <a:p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&lt;p id=</a:t>
            </a:r>
            <a:r>
              <a:rPr lang="en-US" b="1" dirty="0"/>
              <a:t>"demo"</a:t>
            </a:r>
            <a:r>
              <a:rPr lang="en-US" dirty="0"/>
              <a:t>&gt;&lt;/p&gt;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</a:t>
            </a:r>
            <a:r>
              <a:rPr lang="en-US" b="1" dirty="0" err="1"/>
              <a:t>getElementById</a:t>
            </a:r>
            <a:r>
              <a:rPr lang="en-US" b="1" dirty="0"/>
              <a:t>("demo")</a:t>
            </a:r>
            <a:r>
              <a:rPr lang="en-US" dirty="0"/>
              <a:t>.</a:t>
            </a:r>
            <a:r>
              <a:rPr lang="en-US" dirty="0" err="1"/>
              <a:t>innerHTML</a:t>
            </a:r>
            <a:r>
              <a:rPr lang="en-US" dirty="0"/>
              <a:t> = "Hello World!";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// </a:t>
            </a:r>
            <a:r>
              <a:rPr lang="en-US" dirty="0"/>
              <a:t>In the example above, </a:t>
            </a:r>
            <a:r>
              <a:rPr lang="en-US" dirty="0" err="1"/>
              <a:t>getElementById</a:t>
            </a:r>
            <a:r>
              <a:rPr lang="en-US" dirty="0"/>
              <a:t> is a </a:t>
            </a:r>
            <a:r>
              <a:rPr lang="en-US" b="1" dirty="0"/>
              <a:t>method</a:t>
            </a:r>
            <a:r>
              <a:rPr lang="en-US" dirty="0"/>
              <a:t>, </a:t>
            </a:r>
            <a:r>
              <a:rPr lang="en-US" dirty="0" smtClean="0"/>
              <a:t>while </a:t>
            </a:r>
            <a:r>
              <a:rPr lang="en-US" dirty="0" err="1"/>
              <a:t>innerHTML</a:t>
            </a:r>
            <a:r>
              <a:rPr lang="en-US" dirty="0"/>
              <a:t> is a </a:t>
            </a:r>
            <a:r>
              <a:rPr lang="en-US" b="1" dirty="0"/>
              <a:t>property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programming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447800"/>
            <a:ext cx="7554289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870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getElementById</a:t>
            </a:r>
            <a:r>
              <a:rPr lang="en-US" b="1" dirty="0"/>
              <a:t> Method</a:t>
            </a:r>
          </a:p>
          <a:p>
            <a:r>
              <a:rPr lang="en-US" dirty="0"/>
              <a:t>The most common way to access an HTML element is to use the id of the element.</a:t>
            </a:r>
          </a:p>
          <a:p>
            <a:r>
              <a:rPr lang="en-US" dirty="0"/>
              <a:t>In the example above the </a:t>
            </a:r>
            <a:r>
              <a:rPr lang="en-US" b="1" dirty="0" err="1"/>
              <a:t>getElementById</a:t>
            </a:r>
            <a:r>
              <a:rPr lang="en-US" dirty="0"/>
              <a:t> method used id="demo" to find the element.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4267201"/>
            <a:ext cx="792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&lt;p id=</a:t>
            </a:r>
            <a:r>
              <a:rPr lang="en-US" b="1" dirty="0" smtClean="0"/>
              <a:t>"demo"</a:t>
            </a:r>
            <a:r>
              <a:rPr lang="en-US" dirty="0" smtClean="0"/>
              <a:t>&gt;&lt;/p&gt;</a:t>
            </a:r>
            <a:br>
              <a:rPr lang="en-US" dirty="0" smtClean="0"/>
            </a:br>
            <a:r>
              <a:rPr lang="en-US" dirty="0" smtClean="0"/>
              <a:t>&lt;script&gt;</a:t>
            </a:r>
            <a:br>
              <a:rPr lang="en-US" dirty="0" smtClean="0"/>
            </a:br>
            <a:r>
              <a:rPr lang="en-US" dirty="0" err="1" smtClean="0"/>
              <a:t>document.</a:t>
            </a:r>
            <a:r>
              <a:rPr lang="en-US" b="1" dirty="0" err="1" smtClean="0"/>
              <a:t>getElementById</a:t>
            </a:r>
            <a:r>
              <a:rPr lang="en-US" b="1" dirty="0" smtClean="0"/>
              <a:t>("demo")</a:t>
            </a:r>
            <a:r>
              <a:rPr lang="en-US" dirty="0" smtClean="0"/>
              <a:t>.</a:t>
            </a:r>
            <a:r>
              <a:rPr lang="en-US" dirty="0" err="1" smtClean="0"/>
              <a:t>innerHTML</a:t>
            </a:r>
            <a:r>
              <a:rPr lang="en-US" dirty="0" smtClean="0"/>
              <a:t> = "Hello World!";</a:t>
            </a:r>
            <a:br>
              <a:rPr lang="en-US" dirty="0" smtClean="0"/>
            </a:br>
            <a:r>
              <a:rPr lang="en-US" dirty="0" smtClean="0"/>
              <a:t>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140097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innerHTML</a:t>
            </a:r>
            <a:r>
              <a:rPr lang="en-US" b="1" dirty="0"/>
              <a:t> Property</a:t>
            </a:r>
          </a:p>
          <a:p>
            <a:r>
              <a:rPr lang="en-US" dirty="0"/>
              <a:t>The easiest way to get the content of an element is by using the </a:t>
            </a:r>
            <a:r>
              <a:rPr lang="en-US" b="1" dirty="0" err="1"/>
              <a:t>innerHTML</a:t>
            </a:r>
            <a:r>
              <a:rPr lang="en-US" dirty="0"/>
              <a:t> property.</a:t>
            </a:r>
          </a:p>
          <a:p>
            <a:r>
              <a:rPr lang="en-US" dirty="0"/>
              <a:t>The </a:t>
            </a:r>
            <a:r>
              <a:rPr lang="en-US" dirty="0" err="1"/>
              <a:t>innerHTML</a:t>
            </a:r>
            <a:r>
              <a:rPr lang="en-US" dirty="0"/>
              <a:t> property is useful for getting or replacing the content of HTML elements.</a:t>
            </a:r>
          </a:p>
          <a:p>
            <a:r>
              <a:rPr lang="en-US" dirty="0"/>
              <a:t>The </a:t>
            </a:r>
            <a:r>
              <a:rPr lang="en-US" dirty="0" err="1"/>
              <a:t>innerHTML</a:t>
            </a:r>
            <a:r>
              <a:rPr lang="en-US" dirty="0"/>
              <a:t> property can be used to get or change any HTML element, including &lt;html&gt; and &lt;body&gt;.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3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The HTML DOM Document</a:t>
            </a:r>
          </a:p>
          <a:p>
            <a:r>
              <a:rPr lang="en-US" dirty="0"/>
              <a:t>In the HTML DOM object model, the </a:t>
            </a:r>
            <a:r>
              <a:rPr lang="en-US" b="1" dirty="0"/>
              <a:t>document</a:t>
            </a:r>
            <a:r>
              <a:rPr lang="en-US" dirty="0"/>
              <a:t> object represents your web page.</a:t>
            </a:r>
          </a:p>
          <a:p>
            <a:r>
              <a:rPr lang="en-US" dirty="0"/>
              <a:t>The </a:t>
            </a:r>
            <a:r>
              <a:rPr lang="en-US" b="1" dirty="0"/>
              <a:t>document</a:t>
            </a:r>
            <a:r>
              <a:rPr lang="en-US" dirty="0"/>
              <a:t> object is the owner of all other objects in your web page.</a:t>
            </a:r>
          </a:p>
          <a:p>
            <a:r>
              <a:rPr lang="en-US" dirty="0"/>
              <a:t>If you want to access objects in an HTML page, you always start with accessing the </a:t>
            </a:r>
            <a:r>
              <a:rPr lang="en-US" b="1" dirty="0"/>
              <a:t>document</a:t>
            </a:r>
            <a:r>
              <a:rPr lang="en-US" dirty="0"/>
              <a:t> object.</a:t>
            </a:r>
          </a:p>
          <a:p>
            <a:r>
              <a:rPr lang="en-US" dirty="0" smtClean="0"/>
              <a:t>How can you use </a:t>
            </a:r>
            <a:r>
              <a:rPr lang="en-US" dirty="0"/>
              <a:t>the </a:t>
            </a:r>
            <a:r>
              <a:rPr lang="en-US" b="1" dirty="0"/>
              <a:t>document</a:t>
            </a:r>
            <a:r>
              <a:rPr lang="en-US" dirty="0"/>
              <a:t> object to access and manipulate </a:t>
            </a:r>
            <a:r>
              <a:rPr lang="en-US" dirty="0" smtClean="0"/>
              <a:t>HTML via document methods?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5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Finding HTML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670452"/>
              </p:ext>
            </p:extLst>
          </p:nvPr>
        </p:nvGraphicFramePr>
        <p:xfrm>
          <a:off x="457200" y="1828801"/>
          <a:ext cx="8229600" cy="2057401"/>
        </p:xfrm>
        <a:graphic>
          <a:graphicData uri="http://schemas.openxmlformats.org/drawingml/2006/table">
            <a:tbl>
              <a:tblPr/>
              <a:tblGrid>
                <a:gridCol w="4419600"/>
                <a:gridCol w="3810000"/>
              </a:tblGrid>
              <a:tr h="433137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3137">
                <a:tc>
                  <a:txBody>
                    <a:bodyPr/>
                    <a:lstStyle/>
                    <a:p>
                      <a:r>
                        <a:rPr lang="en-US" sz="2000" dirty="0" err="1"/>
                        <a:t>document.getElementById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Find an element by element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3137">
                <a:tc>
                  <a:txBody>
                    <a:bodyPr/>
                    <a:lstStyle/>
                    <a:p>
                      <a:r>
                        <a:rPr lang="en-US" sz="2000"/>
                        <a:t>document.getElementsByTagName()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Find elements by tag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57990">
                <a:tc>
                  <a:txBody>
                    <a:bodyPr/>
                    <a:lstStyle/>
                    <a:p>
                      <a:r>
                        <a:rPr lang="en-US" sz="2000"/>
                        <a:t>document.getElementsByClassName()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Find elements by class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95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Changing HTML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86963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99" y="1858962"/>
            <a:ext cx="8692281" cy="34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2438400"/>
            <a:ext cx="8712703" cy="208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7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</a:t>
            </a:r>
            <a:r>
              <a:rPr lang="en-US" b="1" dirty="0" smtClean="0"/>
              <a:t>Objects - Elements</a:t>
            </a:r>
          </a:p>
          <a:p>
            <a:r>
              <a:rPr lang="en-US" dirty="0"/>
              <a:t>Often, with JavaScript, you want to manipulate HTML elements.</a:t>
            </a:r>
          </a:p>
          <a:p>
            <a:r>
              <a:rPr lang="en-US" dirty="0"/>
              <a:t>To do so, you have to find the elements first. There are a couple of ways to do this:</a:t>
            </a:r>
          </a:p>
          <a:p>
            <a:r>
              <a:rPr lang="en-US" dirty="0"/>
              <a:t>Finding HTML elements by id</a:t>
            </a:r>
          </a:p>
          <a:p>
            <a:r>
              <a:rPr lang="en-US" dirty="0"/>
              <a:t>Finding HTML elements by tag name </a:t>
            </a:r>
          </a:p>
          <a:p>
            <a:r>
              <a:rPr lang="en-US" dirty="0"/>
              <a:t>Finding HTML elements by class name</a:t>
            </a:r>
          </a:p>
          <a:p>
            <a:r>
              <a:rPr lang="en-US" dirty="0"/>
              <a:t>Finding HTML elements by CSS selectors</a:t>
            </a:r>
          </a:p>
          <a:p>
            <a:r>
              <a:rPr lang="en-US" dirty="0"/>
              <a:t>Finding HTML elements by HTML object collections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1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</a:t>
            </a:r>
            <a:r>
              <a:rPr lang="en-US" b="1" dirty="0" smtClean="0"/>
              <a:t>Objects - Elements</a:t>
            </a:r>
          </a:p>
          <a:p>
            <a:r>
              <a:rPr lang="en-US" dirty="0"/>
              <a:t>Often, with JavaScript, you want to manipulate HTML elements.</a:t>
            </a:r>
          </a:p>
          <a:p>
            <a:r>
              <a:rPr lang="en-US" dirty="0"/>
              <a:t>To do so, you have to find the elements first. There are a couple of ways to do this:</a:t>
            </a:r>
          </a:p>
          <a:p>
            <a:r>
              <a:rPr lang="en-US" dirty="0"/>
              <a:t>Finding HTML elements by id</a:t>
            </a:r>
          </a:p>
          <a:p>
            <a:r>
              <a:rPr lang="en-US" dirty="0"/>
              <a:t>Finding HTML elements by tag name </a:t>
            </a:r>
          </a:p>
          <a:p>
            <a:r>
              <a:rPr lang="en-US" dirty="0"/>
              <a:t>Finding HTML elements by class name</a:t>
            </a:r>
          </a:p>
          <a:p>
            <a:r>
              <a:rPr lang="en-US" dirty="0"/>
              <a:t>Finding HTML elements by CSS selectors</a:t>
            </a:r>
          </a:p>
          <a:p>
            <a:r>
              <a:rPr lang="en-US" dirty="0"/>
              <a:t>Finding HTML elements by HTML object collections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2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 smtClean="0"/>
              <a:t>Finding </a:t>
            </a:r>
            <a:r>
              <a:rPr lang="en-US" b="1" dirty="0"/>
              <a:t>HTML Element by Id</a:t>
            </a:r>
          </a:p>
          <a:p>
            <a:r>
              <a:rPr lang="en-US" dirty="0"/>
              <a:t>The easiest way to find an HTML element in the DOM, is by using the element id.</a:t>
            </a:r>
          </a:p>
          <a:p>
            <a:r>
              <a:rPr lang="en-US" dirty="0"/>
              <a:t>This example finds the element with id="intro</a:t>
            </a:r>
            <a:r>
              <a:rPr lang="en-US" dirty="0" smtClean="0"/>
              <a:t>":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document.getElementById</a:t>
            </a:r>
            <a:r>
              <a:rPr lang="en-US" dirty="0"/>
              <a:t>("intro"); </a:t>
            </a:r>
          </a:p>
          <a:p>
            <a:r>
              <a:rPr lang="en-US" dirty="0" smtClean="0"/>
              <a:t>If </a:t>
            </a:r>
            <a:r>
              <a:rPr lang="en-US" dirty="0"/>
              <a:t>the element is found, the method will return the element as an object (in x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If </a:t>
            </a:r>
            <a:r>
              <a:rPr lang="en-US" dirty="0"/>
              <a:t>the element is not found, x will contain null.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Client-Side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b="1" dirty="0"/>
              <a:t>advantages</a:t>
            </a:r>
            <a:r>
              <a:rPr lang="en-US" sz="2400" dirty="0"/>
              <a:t> of client-side scripting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Processing can be </a:t>
            </a:r>
            <a:r>
              <a:rPr lang="en-US" sz="2400" dirty="0" smtClean="0"/>
              <a:t>off-loaded </a:t>
            </a:r>
            <a:r>
              <a:rPr lang="en-US" sz="2400" dirty="0"/>
              <a:t>from the server to </a:t>
            </a:r>
            <a:r>
              <a:rPr lang="en-US" sz="2400" dirty="0" smtClean="0"/>
              <a:t>client, thereby reducing </a:t>
            </a:r>
            <a:r>
              <a:rPr lang="en-US" sz="2400" dirty="0"/>
              <a:t>the </a:t>
            </a:r>
            <a:r>
              <a:rPr lang="en-US" sz="2400" dirty="0" smtClean="0"/>
              <a:t>workload </a:t>
            </a:r>
            <a:r>
              <a:rPr lang="en-US" sz="2400" dirty="0"/>
              <a:t>on the </a:t>
            </a:r>
            <a:r>
              <a:rPr lang="en-US" sz="2400" dirty="0" smtClean="0"/>
              <a:t>server.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browser can respond more rapidly to user events than a request to </a:t>
            </a:r>
            <a:r>
              <a:rPr lang="en-US" sz="2400" dirty="0" smtClean="0"/>
              <a:t>a remote </a:t>
            </a:r>
            <a:r>
              <a:rPr lang="en-US" sz="2400" dirty="0"/>
              <a:t>server ever could, which improves the user experience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JavaScript can interact with the downloaded HTML in a way that the </a:t>
            </a:r>
            <a:r>
              <a:rPr lang="en-US" sz="2400" dirty="0" smtClean="0"/>
              <a:t>server cannot</a:t>
            </a:r>
            <a:r>
              <a:rPr lang="en-US" sz="2400" dirty="0"/>
              <a:t>, creating a user experience more like desktop software than </a:t>
            </a:r>
            <a:r>
              <a:rPr lang="en-US" sz="2400" dirty="0" smtClean="0"/>
              <a:t>simple HTML </a:t>
            </a:r>
            <a:r>
              <a:rPr lang="en-US" sz="2400" dirty="0"/>
              <a:t>ever could.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 smtClean="0"/>
              <a:t>Finding </a:t>
            </a:r>
            <a:r>
              <a:rPr lang="en-US" b="1" dirty="0"/>
              <a:t>HTML Element by Id</a:t>
            </a:r>
          </a:p>
          <a:p>
            <a:r>
              <a:rPr lang="en-US" dirty="0"/>
              <a:t>The easiest way to find an HTML element in the DOM, is by using the element id.</a:t>
            </a:r>
          </a:p>
          <a:p>
            <a:r>
              <a:rPr lang="en-US" dirty="0"/>
              <a:t>This example finds the element with id="intro</a:t>
            </a:r>
            <a:r>
              <a:rPr lang="en-US" dirty="0" smtClean="0"/>
              <a:t>":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document.getElementById</a:t>
            </a:r>
            <a:r>
              <a:rPr lang="en-US" dirty="0"/>
              <a:t>("intro"); </a:t>
            </a:r>
          </a:p>
          <a:p>
            <a:r>
              <a:rPr lang="en-US" dirty="0" smtClean="0"/>
              <a:t>If </a:t>
            </a:r>
            <a:r>
              <a:rPr lang="en-US" dirty="0"/>
              <a:t>the element is found, the method will return the element as an object (in x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If </a:t>
            </a:r>
            <a:r>
              <a:rPr lang="en-US" dirty="0"/>
              <a:t>the element is not found, x will contain null.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 smtClean="0"/>
              <a:t>Finding </a:t>
            </a:r>
            <a:r>
              <a:rPr lang="en-US" b="1" dirty="0"/>
              <a:t>HTML Elements by Tag Name</a:t>
            </a:r>
          </a:p>
          <a:p>
            <a:r>
              <a:rPr lang="en-US" dirty="0"/>
              <a:t>This example finds all &lt;p&gt; elements: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document.getElementsByTagName</a:t>
            </a:r>
            <a:r>
              <a:rPr lang="en-US" dirty="0"/>
              <a:t>("p</a:t>
            </a:r>
            <a:r>
              <a:rPr lang="en-US" dirty="0" smtClean="0"/>
              <a:t>");</a:t>
            </a:r>
          </a:p>
          <a:p>
            <a:r>
              <a:rPr lang="en-US" dirty="0" smtClean="0"/>
              <a:t>This </a:t>
            </a:r>
            <a:r>
              <a:rPr lang="en-US" dirty="0"/>
              <a:t>example finds the element with id="main", and then finds all &lt;p&gt; elements inside "main</a:t>
            </a:r>
            <a:r>
              <a:rPr lang="en-US" dirty="0" smtClean="0"/>
              <a:t>":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document.getElementById</a:t>
            </a:r>
            <a:r>
              <a:rPr lang="en-US" dirty="0"/>
              <a:t>("main");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y = </a:t>
            </a:r>
            <a:r>
              <a:rPr lang="en-US" dirty="0" err="1"/>
              <a:t>x.getElementsByTagName</a:t>
            </a:r>
            <a:r>
              <a:rPr lang="en-US" dirty="0"/>
              <a:t>("p"); </a:t>
            </a:r>
          </a:p>
        </p:txBody>
      </p:sp>
    </p:spTree>
    <p:extLst>
      <p:ext uri="{BB962C8B-B14F-4D97-AF65-F5344CB8AC3E}">
        <p14:creationId xmlns:p14="http://schemas.microsoft.com/office/powerpoint/2010/main" val="280621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Elements by Class Name</a:t>
            </a:r>
          </a:p>
          <a:p>
            <a:r>
              <a:rPr lang="en-US" dirty="0"/>
              <a:t>If you want to find all HTML elements with the same class name, use </a:t>
            </a:r>
            <a:r>
              <a:rPr lang="en-US" dirty="0" err="1"/>
              <a:t>getElementsByClassName</a:t>
            </a:r>
            <a:r>
              <a:rPr lang="en-US" dirty="0"/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example returns a list of all elements with class="intro</a:t>
            </a:r>
            <a:r>
              <a:rPr lang="en-US" dirty="0" smtClean="0"/>
              <a:t>".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document.getElementsByClassName</a:t>
            </a:r>
            <a:r>
              <a:rPr lang="en-US" dirty="0"/>
              <a:t>("intro</a:t>
            </a:r>
            <a:r>
              <a:rPr lang="en-US" dirty="0" smtClean="0"/>
              <a:t>");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099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Elements by CSS Selectors</a:t>
            </a:r>
          </a:p>
          <a:p>
            <a:r>
              <a:rPr lang="en-US" dirty="0"/>
              <a:t>If you want to find all HTML elements that matches a specified CSS selector (id, class names, types, attributes, values of attributes, </a:t>
            </a:r>
            <a:r>
              <a:rPr lang="en-US" dirty="0" err="1"/>
              <a:t>etc</a:t>
            </a:r>
            <a:r>
              <a:rPr lang="en-US" dirty="0"/>
              <a:t>), use the </a:t>
            </a:r>
            <a:r>
              <a:rPr lang="en-US" dirty="0" err="1"/>
              <a:t>querySelectorAll</a:t>
            </a:r>
            <a:r>
              <a:rPr lang="en-US" dirty="0"/>
              <a:t>() method.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example returns a list of all &lt;p&gt; elements with class="intro".</a:t>
            </a:r>
          </a:p>
          <a:p>
            <a:r>
              <a:rPr lang="en-US" dirty="0"/>
              <a:t>	</a:t>
            </a:r>
            <a:r>
              <a:rPr lang="en-US" dirty="0" err="1"/>
              <a:t>var</a:t>
            </a:r>
            <a:r>
              <a:rPr lang="en-US" dirty="0"/>
              <a:t> x = </a:t>
            </a:r>
            <a:r>
              <a:rPr lang="en-US" dirty="0" err="1"/>
              <a:t>document.querySelectorAll</a:t>
            </a:r>
            <a:r>
              <a:rPr lang="en-US" dirty="0"/>
              <a:t>("</a:t>
            </a:r>
            <a:r>
              <a:rPr lang="en-US" dirty="0" err="1"/>
              <a:t>p.intro</a:t>
            </a:r>
            <a:r>
              <a:rPr lang="en-US" dirty="0" smtClean="0"/>
              <a:t>");</a:t>
            </a:r>
          </a:p>
          <a:p>
            <a:endParaRPr lang="en-US" dirty="0">
              <a:effectLst/>
            </a:endParaRPr>
          </a:p>
          <a:p>
            <a:r>
              <a:rPr lang="en-US" sz="1600" dirty="0" smtClean="0"/>
              <a:t>The </a:t>
            </a:r>
            <a:r>
              <a:rPr lang="en-US" sz="1600" dirty="0" err="1" smtClean="0"/>
              <a:t>querySelectorAll</a:t>
            </a:r>
            <a:r>
              <a:rPr lang="en-US" sz="1600" dirty="0" smtClean="0"/>
              <a:t>() method does not work in Internet Explorer 8 and earlier versions.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981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80772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Elements by HTML Object Collections</a:t>
            </a:r>
          </a:p>
          <a:p>
            <a:r>
              <a:rPr lang="en-US" dirty="0"/>
              <a:t>This example finds the form element with id="frm1", in the forms collection, and displays all element values</a:t>
            </a:r>
            <a:r>
              <a:rPr lang="en-US" dirty="0" smtClean="0"/>
              <a:t>:</a:t>
            </a:r>
          </a:p>
          <a:p>
            <a:pPr marL="914400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document.forms</a:t>
            </a:r>
            <a:r>
              <a:rPr lang="en-US" dirty="0"/>
              <a:t>["frm1"];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text = "";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 smtClean="0"/>
              <a:t>;</a:t>
            </a:r>
          </a:p>
          <a:p>
            <a:pPr marL="914400"/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x.length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    text += </a:t>
            </a:r>
            <a:r>
              <a:rPr lang="en-US" dirty="0" err="1"/>
              <a:t>x.elements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].value + "&lt;</a:t>
            </a:r>
            <a:r>
              <a:rPr lang="en-US" dirty="0" err="1"/>
              <a:t>br</a:t>
            </a:r>
            <a:r>
              <a:rPr lang="en-US" dirty="0"/>
              <a:t>&gt;";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text;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756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8077200" cy="4876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</a:t>
            </a:r>
            <a:r>
              <a:rPr lang="en-US" dirty="0"/>
              <a:t>following HTML objects (and object collections) are also accessible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3"/>
              </a:rPr>
              <a:t>document.anchors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4"/>
              </a:rPr>
              <a:t>document.body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5"/>
              </a:rPr>
              <a:t>document.documentElement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6"/>
              </a:rPr>
              <a:t>document.embeds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7"/>
              </a:rPr>
              <a:t>document.forms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8"/>
              </a:rPr>
              <a:t>document.head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9"/>
              </a:rPr>
              <a:t>document.images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10"/>
              </a:rPr>
              <a:t>document.links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11"/>
              </a:rPr>
              <a:t>document.scripts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12"/>
              </a:rPr>
              <a:t>document.title</a:t>
            </a:r>
            <a:endParaRPr lang="en-US" sz="2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665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8077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Changing the HTML Output Stream</a:t>
            </a:r>
          </a:p>
          <a:p>
            <a:r>
              <a:rPr lang="en-US" dirty="0"/>
              <a:t>JavaScript can create dynamic HTML content:</a:t>
            </a:r>
          </a:p>
          <a:p>
            <a:r>
              <a:rPr lang="en-US" b="1" dirty="0"/>
              <a:t>Date: Thu Jun 18 2015 10:12:25 GMT-0500 (Central Daylight Time) </a:t>
            </a:r>
            <a:endParaRPr lang="en-US" dirty="0"/>
          </a:p>
          <a:p>
            <a:r>
              <a:rPr lang="en-US" dirty="0"/>
              <a:t>In JavaScript, </a:t>
            </a:r>
            <a:r>
              <a:rPr lang="en-US" dirty="0" err="1"/>
              <a:t>document.write</a:t>
            </a:r>
            <a:r>
              <a:rPr lang="en-US" dirty="0"/>
              <a:t>() can be used to write directly to the HTML output stream</a:t>
            </a:r>
            <a:r>
              <a:rPr lang="en-US" dirty="0" smtClean="0"/>
              <a:t>:</a:t>
            </a:r>
          </a:p>
          <a:p>
            <a:pPr marL="914400"/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(Date());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31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077200" cy="510539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Changing HTML Content</a:t>
            </a:r>
          </a:p>
          <a:p>
            <a:r>
              <a:rPr lang="en-US" dirty="0"/>
              <a:t>The easiest way to modify the content of an HTML element is by using the </a:t>
            </a:r>
            <a:r>
              <a:rPr lang="en-US" b="1" dirty="0" err="1"/>
              <a:t>innerHTML</a:t>
            </a:r>
            <a:r>
              <a:rPr lang="en-US" dirty="0"/>
              <a:t> property</a:t>
            </a:r>
            <a:r>
              <a:rPr lang="en-US" dirty="0" smtClean="0"/>
              <a:t>. To </a:t>
            </a:r>
            <a:r>
              <a:rPr lang="en-US" dirty="0"/>
              <a:t>change the content of an HTML element, use this syntax: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 smtClean="0"/>
              <a:t>(</a:t>
            </a:r>
            <a:r>
              <a:rPr lang="en-US" i="1" dirty="0" smtClean="0"/>
              <a:t>id</a:t>
            </a:r>
            <a:r>
              <a:rPr lang="en-US" dirty="0"/>
              <a:t>).</a:t>
            </a:r>
            <a:r>
              <a:rPr lang="en-US" dirty="0" err="1"/>
              <a:t>innerHTML</a:t>
            </a:r>
            <a:r>
              <a:rPr lang="en-US" dirty="0"/>
              <a:t> =</a:t>
            </a:r>
            <a:r>
              <a:rPr lang="en-US" i="1" dirty="0"/>
              <a:t> new HTML</a:t>
            </a:r>
            <a:r>
              <a:rPr lang="en-US" dirty="0"/>
              <a:t> </a:t>
            </a:r>
          </a:p>
          <a:p>
            <a:r>
              <a:rPr lang="en-US" dirty="0"/>
              <a:t>This example changes the content of a &lt;p&gt; element</a:t>
            </a:r>
            <a:r>
              <a:rPr lang="en-US" dirty="0" smtClean="0"/>
              <a:t>:</a:t>
            </a:r>
          </a:p>
          <a:p>
            <a:pPr marL="914400"/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&lt;p id="p1"&gt;Hello World!&lt;/p&gt;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("p1").</a:t>
            </a:r>
            <a:r>
              <a:rPr lang="en-US" dirty="0" err="1"/>
              <a:t>innerHTML</a:t>
            </a:r>
            <a:r>
              <a:rPr lang="en-US" dirty="0"/>
              <a:t> = "New text!";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283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077200" cy="510539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Changing HTML </a:t>
            </a:r>
            <a:r>
              <a:rPr lang="en-US" sz="2000" b="1" dirty="0" smtClean="0"/>
              <a:t>Content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&lt;!DOCTYPE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p id="p1"&gt;Hello World!&lt;/p&gt;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document.getElementById</a:t>
            </a:r>
            <a:r>
              <a:rPr lang="en-US" sz="2000" dirty="0"/>
              <a:t>("p1").</a:t>
            </a:r>
            <a:r>
              <a:rPr lang="en-US" sz="2000" dirty="0" err="1"/>
              <a:t>innerHTML</a:t>
            </a:r>
            <a:r>
              <a:rPr lang="en-US" sz="2000" dirty="0"/>
              <a:t> = "New text!";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p&gt;The paragraph above was changed by a script.&lt;/p&gt;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&lt;/</a:t>
            </a:r>
            <a:r>
              <a:rPr lang="en-US" sz="2000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953000"/>
            <a:ext cx="4648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Changing HTML Content</a:t>
            </a:r>
          </a:p>
          <a:p>
            <a:r>
              <a:rPr lang="en-US" dirty="0"/>
              <a:t>This example changes the content of an &lt;h1&gt; element</a:t>
            </a:r>
            <a:r>
              <a:rPr lang="en-US" dirty="0" smtClean="0"/>
              <a:t>:</a:t>
            </a:r>
          </a:p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h1 id="header"&gt;Old Header&lt;/h1&gt;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script&gt;</a:t>
            </a:r>
            <a:br>
              <a:rPr lang="en-US" dirty="0"/>
            </a:br>
            <a:r>
              <a:rPr lang="en-US" sz="3400" dirty="0" smtClean="0"/>
              <a:t>	</a:t>
            </a:r>
            <a:r>
              <a:rPr lang="en-US" sz="3400" dirty="0" err="1" smtClean="0"/>
              <a:t>var</a:t>
            </a:r>
            <a:r>
              <a:rPr lang="en-US" sz="3400" dirty="0" smtClean="0"/>
              <a:t> </a:t>
            </a:r>
            <a:r>
              <a:rPr lang="en-US" sz="3400" dirty="0"/>
              <a:t>element = </a:t>
            </a:r>
            <a:r>
              <a:rPr lang="en-US" sz="3400" dirty="0" err="1"/>
              <a:t>document.getElementById</a:t>
            </a:r>
            <a:r>
              <a:rPr lang="en-US" sz="3400" dirty="0"/>
              <a:t>("header");</a:t>
            </a:r>
            <a:br>
              <a:rPr lang="en-US" sz="3400" dirty="0"/>
            </a:br>
            <a:r>
              <a:rPr lang="en-US" sz="3400" dirty="0" smtClean="0"/>
              <a:t>	</a:t>
            </a:r>
            <a:r>
              <a:rPr lang="en-US" sz="3400" dirty="0" err="1" smtClean="0"/>
              <a:t>element.innerHTML</a:t>
            </a:r>
            <a:r>
              <a:rPr lang="en-US" sz="3400" dirty="0" smtClean="0"/>
              <a:t> </a:t>
            </a:r>
            <a:r>
              <a:rPr lang="en-US" sz="3400" dirty="0"/>
              <a:t>= "New Header";</a:t>
            </a:r>
            <a:br>
              <a:rPr lang="en-US" sz="3400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 smtClean="0"/>
              <a:t>&lt;/</a:t>
            </a:r>
            <a:r>
              <a:rPr lang="en-US" dirty="0"/>
              <a:t>body&gt;</a:t>
            </a:r>
            <a:br>
              <a:rPr lang="en-US" dirty="0"/>
            </a:br>
            <a:r>
              <a:rPr lang="en-US" dirty="0"/>
              <a:t>&lt;/html</a:t>
            </a:r>
            <a:r>
              <a:rPr lang="en-US" dirty="0" smtClean="0"/>
              <a:t>&gt;</a:t>
            </a:r>
          </a:p>
          <a:p>
            <a:r>
              <a:rPr lang="en-US" dirty="0"/>
              <a:t>Example explained:</a:t>
            </a:r>
          </a:p>
          <a:p>
            <a:r>
              <a:rPr lang="en-US" dirty="0"/>
              <a:t>The HTML document above contains an &lt;h1&gt; element with id="header"</a:t>
            </a:r>
          </a:p>
          <a:p>
            <a:r>
              <a:rPr lang="en-US" dirty="0"/>
              <a:t>We use the HTML DOM to get the element with id="header"</a:t>
            </a:r>
          </a:p>
          <a:p>
            <a:r>
              <a:rPr lang="en-US" dirty="0"/>
              <a:t>A JavaScript changes the content (</a:t>
            </a:r>
            <a:r>
              <a:rPr lang="en-US" dirty="0" err="1"/>
              <a:t>innerHTML</a:t>
            </a:r>
            <a:r>
              <a:rPr lang="en-US" dirty="0"/>
              <a:t>) of that element</a:t>
            </a:r>
          </a:p>
          <a:p>
            <a:r>
              <a:rPr lang="en-US" dirty="0" smtClean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468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Client-Side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46237"/>
            <a:ext cx="8001000" cy="4830763"/>
          </a:xfrm>
        </p:spPr>
        <p:txBody>
          <a:bodyPr>
            <a:noAutofit/>
          </a:bodyPr>
          <a:lstStyle/>
          <a:p>
            <a:r>
              <a:rPr lang="en-US" sz="2400" dirty="0"/>
              <a:t>The disadvantages of client-side scripting are mostly related to how </a:t>
            </a:r>
            <a:r>
              <a:rPr lang="en-US" sz="2400" dirty="0" smtClean="0"/>
              <a:t>programmers use </a:t>
            </a:r>
            <a:r>
              <a:rPr lang="en-US" sz="2400" dirty="0"/>
              <a:t>JavaScript in their applications.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There is no guarantee that the client has JavaScript </a:t>
            </a:r>
            <a:r>
              <a:rPr lang="en-US" sz="2400" dirty="0" smtClean="0"/>
              <a:t>enabled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What works in one browser, may generate an error in another.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JavaScript</a:t>
            </a:r>
            <a:r>
              <a:rPr lang="en-US" sz="2400" dirty="0"/>
              <a:t>-heavy web applications can be complicated to debug and </a:t>
            </a:r>
            <a:r>
              <a:rPr lang="en-US" sz="2400" dirty="0" smtClean="0"/>
              <a:t>maintain.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51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Changing the Value of an Attribute</a:t>
            </a:r>
          </a:p>
          <a:p>
            <a:r>
              <a:rPr lang="en-US" dirty="0"/>
              <a:t>To change the value of an HTML attribute, use this syntax: </a:t>
            </a:r>
          </a:p>
          <a:p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i="1" dirty="0"/>
              <a:t>id</a:t>
            </a:r>
            <a:r>
              <a:rPr lang="en-US" dirty="0"/>
              <a:t>).</a:t>
            </a:r>
            <a:r>
              <a:rPr lang="en-US" i="1" dirty="0"/>
              <a:t>attribute=new value</a:t>
            </a:r>
            <a:r>
              <a:rPr lang="en-US" dirty="0"/>
              <a:t> </a:t>
            </a:r>
          </a:p>
          <a:p>
            <a:r>
              <a:rPr lang="en-US" dirty="0"/>
              <a:t>This example changes the value of the </a:t>
            </a:r>
            <a:r>
              <a:rPr lang="en-US" dirty="0" err="1"/>
              <a:t>src</a:t>
            </a:r>
            <a:r>
              <a:rPr lang="en-US" dirty="0"/>
              <a:t> attribute of an &lt;</a:t>
            </a:r>
            <a:r>
              <a:rPr lang="en-US" dirty="0" err="1"/>
              <a:t>img</a:t>
            </a:r>
            <a:r>
              <a:rPr lang="en-US" dirty="0"/>
              <a:t>&gt; element:</a:t>
            </a:r>
          </a:p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 err="1"/>
              <a:t>img</a:t>
            </a:r>
            <a:r>
              <a:rPr lang="en-US" dirty="0"/>
              <a:t> id="</a:t>
            </a:r>
            <a:r>
              <a:rPr lang="en-US" dirty="0" err="1"/>
              <a:t>myImage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="smiley.gif"&gt;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script&gt;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</a:t>
            </a:r>
            <a:r>
              <a:rPr lang="en-US" dirty="0" err="1"/>
              <a:t>myImage</a:t>
            </a:r>
            <a:r>
              <a:rPr lang="en-US" dirty="0"/>
              <a:t>").</a:t>
            </a:r>
            <a:r>
              <a:rPr lang="en-US" dirty="0" err="1"/>
              <a:t>src</a:t>
            </a:r>
            <a:r>
              <a:rPr lang="en-US" dirty="0"/>
              <a:t> = "landscape.jpg";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 smtClean="0"/>
              <a:t>&lt;/</a:t>
            </a:r>
            <a:r>
              <a:rPr lang="en-US" dirty="0"/>
              <a:t>body&gt;</a:t>
            </a:r>
            <a:br>
              <a:rPr lang="en-US" dirty="0"/>
            </a:br>
            <a:r>
              <a:rPr lang="en-US" dirty="0"/>
              <a:t>&lt;/html&gt; </a:t>
            </a:r>
            <a:r>
              <a:rPr lang="en-US" dirty="0" smtClean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5305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Changing HTML Style</a:t>
            </a:r>
          </a:p>
          <a:p>
            <a:r>
              <a:rPr lang="en-US" dirty="0"/>
              <a:t>To change the style of an HTML element, use this syntax:</a:t>
            </a:r>
          </a:p>
          <a:p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i="1" dirty="0"/>
              <a:t>id</a:t>
            </a:r>
            <a:r>
              <a:rPr lang="en-US" dirty="0"/>
              <a:t>).</a:t>
            </a:r>
            <a:r>
              <a:rPr lang="en-US" dirty="0" err="1"/>
              <a:t>style.</a:t>
            </a:r>
            <a:r>
              <a:rPr lang="en-US" i="1" dirty="0" err="1"/>
              <a:t>property</a:t>
            </a:r>
            <a:r>
              <a:rPr lang="en-US" dirty="0"/>
              <a:t>=</a:t>
            </a:r>
            <a:r>
              <a:rPr lang="en-US" i="1" dirty="0"/>
              <a:t>new style</a:t>
            </a:r>
            <a:r>
              <a:rPr lang="en-US" dirty="0"/>
              <a:t> </a:t>
            </a:r>
          </a:p>
          <a:p>
            <a:r>
              <a:rPr lang="en-US" dirty="0"/>
              <a:t>The following example changes the style of a &lt;p&gt; element</a:t>
            </a:r>
            <a:r>
              <a:rPr lang="en-US" dirty="0" smtClean="0"/>
              <a:t>:</a:t>
            </a:r>
          </a:p>
          <a:p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p id="p2"&gt;Hello World!&lt;/p&gt;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("p2").</a:t>
            </a:r>
            <a:r>
              <a:rPr lang="en-US" dirty="0" err="1"/>
              <a:t>style.color</a:t>
            </a:r>
            <a:r>
              <a:rPr lang="en-US" dirty="0"/>
              <a:t> = "blue";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&lt;p&gt;The paragraph above was changed by a script.&lt;/p&gt;</a:t>
            </a:r>
            <a:br>
              <a:rPr lang="en-US" dirty="0"/>
            </a:br>
            <a:r>
              <a:rPr lang="en-US" dirty="0" smtClean="0"/>
              <a:t>&lt;/</a:t>
            </a:r>
            <a:r>
              <a:rPr lang="en-US" dirty="0"/>
              <a:t>body&gt;</a:t>
            </a:r>
            <a:br>
              <a:rPr lang="en-US" dirty="0"/>
            </a:br>
            <a:r>
              <a:rPr lang="en-US" dirty="0"/>
              <a:t>&lt;/html&gt;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632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/>
              <a:t>Style object</a:t>
            </a:r>
          </a:p>
          <a:p>
            <a:r>
              <a:rPr lang="en-US" dirty="0"/>
              <a:t>The Style object represents an individual style statement.</a:t>
            </a:r>
          </a:p>
          <a:p>
            <a:r>
              <a:rPr lang="en-US" b="1" dirty="0"/>
              <a:t>Access a Style Object</a:t>
            </a:r>
          </a:p>
          <a:p>
            <a:r>
              <a:rPr lang="en-US" dirty="0"/>
              <a:t>The Style object can be accessed from the head section of the document, or from specific HTML element(s).</a:t>
            </a:r>
          </a:p>
          <a:p>
            <a:r>
              <a:rPr lang="en-US" dirty="0"/>
              <a:t>Accessing style object(s) from the head section of the document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document.getElementsByTagName</a:t>
            </a:r>
            <a:r>
              <a:rPr lang="en-US" dirty="0"/>
              <a:t>("STYLE"); </a:t>
            </a:r>
            <a:endParaRPr lang="en-US" dirty="0" smtClean="0"/>
          </a:p>
          <a:p>
            <a:r>
              <a:rPr lang="en-US" dirty="0"/>
              <a:t>Accessing a specified element's style object</a:t>
            </a:r>
            <a:r>
              <a:rPr lang="en-US" dirty="0" smtClean="0"/>
              <a:t>:</a:t>
            </a:r>
          </a:p>
          <a:p>
            <a:r>
              <a:rPr lang="en-US" dirty="0">
                <a:effectLst/>
              </a:rPr>
              <a:t>	</a:t>
            </a:r>
            <a:r>
              <a:rPr lang="en-US" dirty="0" err="1"/>
              <a:t>var</a:t>
            </a:r>
            <a:r>
              <a:rPr lang="en-US" dirty="0"/>
              <a:t> x = </a:t>
            </a:r>
            <a:r>
              <a:rPr lang="en-US" dirty="0" err="1"/>
              <a:t>document.getElementById</a:t>
            </a:r>
            <a:r>
              <a:rPr lang="en-US" dirty="0"/>
              <a:t>("myH1").style;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291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/>
              <a:t>Create a Style Object</a:t>
            </a:r>
          </a:p>
          <a:p>
            <a:r>
              <a:rPr lang="en-US" dirty="0"/>
              <a:t>You can create a &lt;style&gt; element by using the </a:t>
            </a:r>
            <a:r>
              <a:rPr lang="en-US" dirty="0" smtClean="0"/>
              <a:t>	</a:t>
            </a:r>
            <a:r>
              <a:rPr lang="en-US" dirty="0" err="1" smtClean="0"/>
              <a:t>document.createElement</a:t>
            </a:r>
            <a:r>
              <a:rPr lang="en-US" dirty="0"/>
              <a:t>() method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document.createElement</a:t>
            </a:r>
            <a:r>
              <a:rPr lang="en-US" dirty="0"/>
              <a:t>("STYLE"); </a:t>
            </a:r>
            <a:endParaRPr lang="en-US" dirty="0" smtClean="0"/>
          </a:p>
          <a:p>
            <a:r>
              <a:rPr lang="en-US" dirty="0"/>
              <a:t>You can also set the style properties of an existing element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("myH1").</a:t>
            </a:r>
            <a:r>
              <a:rPr lang="en-US" dirty="0" err="1"/>
              <a:t>style.color</a:t>
            </a:r>
            <a:r>
              <a:rPr lang="en-US" dirty="0"/>
              <a:t> = "red";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479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924800" cy="5257800"/>
          </a:xfrm>
        </p:spPr>
        <p:txBody>
          <a:bodyPr>
            <a:normAutofit/>
          </a:bodyPr>
          <a:lstStyle/>
          <a:p>
            <a:r>
              <a:rPr lang="en-US" dirty="0"/>
              <a:t>HTML DOM allows JavaScript to react to HTML events</a:t>
            </a:r>
            <a:r>
              <a:rPr lang="en-US" dirty="0" smtClean="0"/>
              <a:t>.</a:t>
            </a:r>
          </a:p>
          <a:p>
            <a:r>
              <a:rPr lang="en-US" b="1" dirty="0"/>
              <a:t>Reacting to Events</a:t>
            </a:r>
          </a:p>
          <a:p>
            <a:r>
              <a:rPr lang="en-US" dirty="0"/>
              <a:t>A JavaScript can be executed when an event occurs, like when a user clicks on an HTML element.</a:t>
            </a:r>
          </a:p>
          <a:p>
            <a:r>
              <a:rPr lang="en-US" dirty="0"/>
              <a:t>To execute code when a user clicks on an element, add JavaScript code to an HTML event attribute:</a:t>
            </a:r>
          </a:p>
          <a:p>
            <a:r>
              <a:rPr lang="en-US" dirty="0" err="1"/>
              <a:t>onclick</a:t>
            </a:r>
            <a:r>
              <a:rPr lang="en-US" dirty="0"/>
              <a:t>=</a:t>
            </a:r>
            <a:r>
              <a:rPr lang="en-US" i="1" dirty="0"/>
              <a:t>JavaScript</a:t>
            </a:r>
            <a:r>
              <a:rPr lang="en-US" dirty="0"/>
              <a:t> </a:t>
            </a:r>
          </a:p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375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dirty="0"/>
              <a:t>Examples of HTML events:</a:t>
            </a:r>
          </a:p>
          <a:p>
            <a:pPr marL="914400"/>
            <a:r>
              <a:rPr lang="en-US" dirty="0"/>
              <a:t>When a user clicks the mouse</a:t>
            </a:r>
          </a:p>
          <a:p>
            <a:pPr marL="914400"/>
            <a:r>
              <a:rPr lang="en-US" dirty="0"/>
              <a:t>When a web page has loaded</a:t>
            </a:r>
          </a:p>
          <a:p>
            <a:pPr marL="914400"/>
            <a:r>
              <a:rPr lang="en-US" dirty="0"/>
              <a:t>When an image has been loaded</a:t>
            </a:r>
          </a:p>
          <a:p>
            <a:pPr marL="914400"/>
            <a:r>
              <a:rPr lang="en-US" dirty="0"/>
              <a:t>When the mouse moves over an element</a:t>
            </a:r>
          </a:p>
          <a:p>
            <a:pPr marL="914400"/>
            <a:r>
              <a:rPr lang="en-US" dirty="0"/>
              <a:t>When an input field is changed</a:t>
            </a:r>
          </a:p>
          <a:p>
            <a:pPr marL="914400"/>
            <a:r>
              <a:rPr lang="en-US" dirty="0"/>
              <a:t>When an HTML form is submitted</a:t>
            </a:r>
          </a:p>
          <a:p>
            <a:pPr marL="914400"/>
            <a:r>
              <a:rPr lang="en-US" dirty="0"/>
              <a:t>When a user strokes a key </a:t>
            </a:r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379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dirty="0"/>
              <a:t>In this example, the content of the &lt;h1&gt; element is changed when a user clicks on it</a:t>
            </a:r>
            <a:r>
              <a:rPr lang="en-US" dirty="0" smtClean="0"/>
              <a:t>: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&lt;h1 </a:t>
            </a:r>
            <a:r>
              <a:rPr lang="en-US" dirty="0" err="1"/>
              <a:t>onclick</a:t>
            </a:r>
            <a:r>
              <a:rPr lang="en-US" dirty="0"/>
              <a:t>="</a:t>
            </a:r>
            <a:r>
              <a:rPr lang="en-US" dirty="0" err="1"/>
              <a:t>this.innerHTML</a:t>
            </a:r>
            <a:r>
              <a:rPr lang="en-US" dirty="0"/>
              <a:t>='</a:t>
            </a:r>
            <a:r>
              <a:rPr lang="en-US" dirty="0" err="1"/>
              <a:t>Ooops</a:t>
            </a:r>
            <a:r>
              <a:rPr lang="en-US" dirty="0"/>
              <a:t>!'"&gt;Click on this text!&lt;/h1&gt;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667000"/>
            <a:ext cx="3381375" cy="93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895850"/>
            <a:ext cx="19621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b="1" dirty="0"/>
              <a:t>HTML Event Attributes</a:t>
            </a:r>
          </a:p>
          <a:p>
            <a:r>
              <a:rPr lang="en-US" dirty="0"/>
              <a:t>To assign events to HTML elements you can use event attributes.</a:t>
            </a:r>
          </a:p>
          <a:p>
            <a:r>
              <a:rPr lang="en-US" b="1" dirty="0"/>
              <a:t>Example</a:t>
            </a:r>
          </a:p>
          <a:p>
            <a:r>
              <a:rPr lang="en-US" dirty="0"/>
              <a:t>Assign an </a:t>
            </a:r>
            <a:r>
              <a:rPr lang="en-US" dirty="0" err="1"/>
              <a:t>onclick</a:t>
            </a:r>
            <a:r>
              <a:rPr lang="en-US" dirty="0"/>
              <a:t> event to a button element:</a:t>
            </a:r>
          </a:p>
          <a:p>
            <a:r>
              <a:rPr lang="en-US" dirty="0" smtClean="0"/>
              <a:t>	&lt;</a:t>
            </a:r>
            <a:r>
              <a:rPr lang="en-US" dirty="0"/>
              <a:t>button </a:t>
            </a:r>
            <a:r>
              <a:rPr lang="en-US" dirty="0" err="1"/>
              <a:t>onclick</a:t>
            </a:r>
            <a:r>
              <a:rPr lang="en-US" dirty="0"/>
              <a:t>="</a:t>
            </a:r>
            <a:r>
              <a:rPr lang="en-US" dirty="0" err="1"/>
              <a:t>displayDate</a:t>
            </a:r>
            <a:r>
              <a:rPr lang="en-US" dirty="0"/>
              <a:t>()"&gt;Try it&lt;/button&gt; 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2981325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876800"/>
            <a:ext cx="50292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b="1" dirty="0"/>
              <a:t>Assign Events Using the HTML DOM</a:t>
            </a:r>
          </a:p>
          <a:p>
            <a:r>
              <a:rPr lang="en-US" dirty="0"/>
              <a:t>The HTML DOM allows you to assign events to HTML elements using JavaScript: </a:t>
            </a:r>
          </a:p>
          <a:p>
            <a:r>
              <a:rPr lang="en-US" b="1" dirty="0"/>
              <a:t>Example</a:t>
            </a:r>
          </a:p>
          <a:p>
            <a:r>
              <a:rPr lang="en-US" dirty="0"/>
              <a:t>Assign an </a:t>
            </a:r>
            <a:r>
              <a:rPr lang="en-US" dirty="0" err="1"/>
              <a:t>onclick</a:t>
            </a:r>
            <a:r>
              <a:rPr lang="en-US" dirty="0"/>
              <a:t> event to a button element</a:t>
            </a:r>
            <a:r>
              <a:rPr lang="en-US" dirty="0" smtClean="0"/>
              <a:t>:</a:t>
            </a:r>
          </a:p>
          <a:p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myBtn</a:t>
            </a:r>
            <a:r>
              <a:rPr lang="en-US" dirty="0"/>
              <a:t>").</a:t>
            </a:r>
            <a:r>
              <a:rPr lang="en-US" dirty="0" err="1"/>
              <a:t>onclick</a:t>
            </a:r>
            <a:r>
              <a:rPr lang="en-US" dirty="0"/>
              <a:t> = </a:t>
            </a:r>
            <a:r>
              <a:rPr lang="en-US" dirty="0" err="1"/>
              <a:t>displayDate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&lt;/script&gt;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097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&lt;!</a:t>
            </a:r>
            <a:r>
              <a:rPr lang="en-US" dirty="0"/>
              <a:t>DOCTYPE html</a:t>
            </a:r>
            <a:r>
              <a:rPr lang="en-US" dirty="0" smtClean="0"/>
              <a:t>&gt; &lt;</a:t>
            </a:r>
            <a:r>
              <a:rPr lang="en-US" dirty="0"/>
              <a:t>html</a:t>
            </a:r>
            <a:r>
              <a:rPr lang="en-US" dirty="0" smtClean="0"/>
              <a:t>&gt; &lt;</a:t>
            </a:r>
            <a:r>
              <a:rPr lang="en-US" dirty="0"/>
              <a:t>head</a:t>
            </a:r>
            <a:r>
              <a:rPr lang="en-US" dirty="0" smtClean="0"/>
              <a:t>&gt;&lt;/</a:t>
            </a:r>
            <a:r>
              <a:rPr lang="en-US" dirty="0"/>
              <a:t>head&gt;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p&gt;Click "Try it" to execute the </a:t>
            </a:r>
            <a:r>
              <a:rPr lang="en-US" dirty="0" err="1"/>
              <a:t>displayDate</a:t>
            </a:r>
            <a:r>
              <a:rPr lang="en-US" dirty="0"/>
              <a:t>() function.&lt;/p&gt;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button id="</a:t>
            </a:r>
            <a:r>
              <a:rPr lang="en-US" dirty="0" err="1"/>
              <a:t>myBtn</a:t>
            </a:r>
            <a:r>
              <a:rPr lang="en-US" dirty="0"/>
              <a:t>"&gt;Try it&lt;/button&gt;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p id="demo"&gt;&lt;/p&gt;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myBtn</a:t>
            </a:r>
            <a:r>
              <a:rPr lang="en-US" dirty="0"/>
              <a:t>").</a:t>
            </a:r>
            <a:r>
              <a:rPr lang="en-US" dirty="0" err="1"/>
              <a:t>onclick</a:t>
            </a:r>
            <a:r>
              <a:rPr lang="en-US" dirty="0"/>
              <a:t> = </a:t>
            </a:r>
            <a:r>
              <a:rPr lang="en-US" dirty="0" err="1"/>
              <a:t>displayDate</a:t>
            </a:r>
            <a:r>
              <a:rPr lang="en-US" dirty="0" smtClean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function </a:t>
            </a:r>
            <a:r>
              <a:rPr lang="en-US" dirty="0" err="1"/>
              <a:t>displayDate</a:t>
            </a:r>
            <a:r>
              <a:rPr lang="en-US" dirty="0"/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Date();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&lt;/</a:t>
            </a:r>
            <a:r>
              <a:rPr lang="en-US" dirty="0"/>
              <a:t>body</a:t>
            </a:r>
            <a:r>
              <a:rPr lang="en-US" dirty="0" smtClean="0"/>
              <a:t>&gt;&lt;/</a:t>
            </a:r>
            <a:r>
              <a:rPr lang="en-US" dirty="0"/>
              <a:t>html&gt;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04800"/>
            <a:ext cx="4191001" cy="895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5257800"/>
            <a:ext cx="4184313" cy="11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JavaScript was introduced by Netscape in their Navigator browser back in 1996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JavaScript is in fact an implementation of a standardized scripting language </a:t>
            </a:r>
            <a:r>
              <a:rPr lang="en-US" sz="2800" dirty="0" smtClean="0"/>
              <a:t>called </a:t>
            </a:r>
            <a:r>
              <a:rPr lang="en-US" sz="2800" b="1" dirty="0" smtClean="0"/>
              <a:t>ECMAScript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0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addEventListener</a:t>
            </a:r>
            <a:r>
              <a:rPr lang="en-US" b="1" dirty="0"/>
              <a:t>() method</a:t>
            </a:r>
          </a:p>
          <a:p>
            <a:r>
              <a:rPr lang="en-US" b="1" dirty="0"/>
              <a:t>Example</a:t>
            </a:r>
          </a:p>
          <a:p>
            <a:r>
              <a:rPr lang="en-US" dirty="0"/>
              <a:t>Add an event listener that fires when a user clicks a button</a:t>
            </a:r>
            <a:r>
              <a:rPr lang="en-US" dirty="0" smtClean="0"/>
              <a:t>:</a:t>
            </a:r>
          </a:p>
          <a:p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myBtn</a:t>
            </a:r>
            <a:r>
              <a:rPr lang="en-US" dirty="0"/>
              <a:t>").</a:t>
            </a:r>
            <a:r>
              <a:rPr lang="en-US" dirty="0" err="1"/>
              <a:t>addEventListener</a:t>
            </a:r>
            <a:r>
              <a:rPr lang="en-US" dirty="0"/>
              <a:t>("click", </a:t>
            </a:r>
            <a:r>
              <a:rPr lang="en-US" dirty="0" err="1"/>
              <a:t>displayDate</a:t>
            </a:r>
            <a:r>
              <a:rPr lang="en-US" dirty="0"/>
              <a:t>);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017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attaches an event handler to the specified element.</a:t>
            </a:r>
          </a:p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attaches an event handler to an element without overwriting existing event handlers.</a:t>
            </a:r>
          </a:p>
          <a:p>
            <a:r>
              <a:rPr lang="en-US" dirty="0"/>
              <a:t>You can add many event handlers to one element.</a:t>
            </a:r>
          </a:p>
          <a:p>
            <a:r>
              <a:rPr lang="en-US" dirty="0"/>
              <a:t>You can add many event handlers of the same type to one element, </a:t>
            </a:r>
            <a:r>
              <a:rPr lang="en-US" dirty="0" err="1"/>
              <a:t>i.e</a:t>
            </a:r>
            <a:r>
              <a:rPr lang="en-US" dirty="0"/>
              <a:t> two "click" events.</a:t>
            </a:r>
          </a:p>
          <a:p>
            <a:r>
              <a:rPr lang="en-US" dirty="0"/>
              <a:t>You can add event listeners to any DOM object not only HTML elements. </a:t>
            </a:r>
            <a:r>
              <a:rPr lang="en-US" dirty="0" err="1"/>
              <a:t>i.e</a:t>
            </a:r>
            <a:r>
              <a:rPr lang="en-US" dirty="0"/>
              <a:t> the window object.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878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Add an Event Handler to an Element</a:t>
            </a:r>
          </a:p>
          <a:p>
            <a:r>
              <a:rPr lang="en-US" sz="2400" b="1" dirty="0"/>
              <a:t>Example</a:t>
            </a:r>
          </a:p>
          <a:p>
            <a:r>
              <a:rPr lang="en-US" sz="2400" dirty="0"/>
              <a:t>Alert "Hello World!" when the user clicks on an element:</a:t>
            </a:r>
          </a:p>
          <a:p>
            <a:r>
              <a:rPr lang="en-US" sz="2800" i="1" dirty="0" err="1"/>
              <a:t>element</a:t>
            </a:r>
            <a:r>
              <a:rPr lang="en-US" sz="2800" dirty="0" err="1"/>
              <a:t>.addEventListener</a:t>
            </a:r>
            <a:r>
              <a:rPr lang="en-US" sz="2800" dirty="0"/>
              <a:t>("click",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function</a:t>
            </a:r>
            <a:r>
              <a:rPr lang="en-US" sz="2800" dirty="0"/>
              <a:t>(){ alert("Hello World!"); </a:t>
            </a:r>
            <a:r>
              <a:rPr lang="en-US" sz="2800" dirty="0" smtClean="0"/>
              <a:t>});</a:t>
            </a:r>
          </a:p>
          <a:p>
            <a:r>
              <a:rPr lang="en-US" dirty="0"/>
              <a:t>You can also refer to an external "named" function:</a:t>
            </a:r>
          </a:p>
          <a:p>
            <a:r>
              <a:rPr lang="en-US" dirty="0" smtClean="0"/>
              <a:t>Alert </a:t>
            </a:r>
            <a:r>
              <a:rPr lang="en-US" dirty="0"/>
              <a:t>"Hello World!" when the user clicks on an element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	</a:t>
            </a:r>
            <a:r>
              <a:rPr lang="en-US" i="1" dirty="0" err="1" smtClean="0"/>
              <a:t>element</a:t>
            </a:r>
            <a:r>
              <a:rPr lang="en-US" dirty="0" err="1" smtClean="0"/>
              <a:t>.addEventListener</a:t>
            </a:r>
            <a:r>
              <a:rPr lang="en-US" dirty="0"/>
              <a:t>("click", </a:t>
            </a:r>
            <a:r>
              <a:rPr lang="en-US" dirty="0" err="1"/>
              <a:t>myFunction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function </a:t>
            </a:r>
            <a:r>
              <a:rPr lang="en-US" dirty="0" err="1"/>
              <a:t>myFunction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/>
              <a:t>    alert ("Hello World</a:t>
            </a:r>
            <a:r>
              <a:rPr lang="en-US" dirty="0" smtClean="0"/>
              <a:t>!");  }</a:t>
            </a:r>
            <a:endParaRPr lang="en-US" dirty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40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b="1" dirty="0"/>
              <a:t>Add Many Event Handlers to the Same Element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addEventListener</a:t>
            </a:r>
            <a:r>
              <a:rPr lang="en-US" sz="2400" dirty="0"/>
              <a:t>() method allows you to add many events to the same element, without overwriting existing events:</a:t>
            </a:r>
          </a:p>
          <a:p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("click", </a:t>
            </a:r>
            <a:r>
              <a:rPr lang="en-US" dirty="0" err="1"/>
              <a:t>myFunction</a:t>
            </a:r>
            <a:r>
              <a:rPr lang="en-US" dirty="0"/>
              <a:t>);</a:t>
            </a:r>
            <a:br>
              <a:rPr lang="en-US" dirty="0"/>
            </a:br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("click", </a:t>
            </a:r>
            <a:r>
              <a:rPr lang="en-US" dirty="0" err="1"/>
              <a:t>mySecondFunction</a:t>
            </a:r>
            <a:r>
              <a:rPr lang="en-US" dirty="0" smtClean="0"/>
              <a:t>);</a:t>
            </a:r>
          </a:p>
          <a:p>
            <a:r>
              <a:rPr lang="en-US" dirty="0"/>
              <a:t>You can add events of different types to the same element</a:t>
            </a:r>
            <a:r>
              <a:rPr lang="en-US" dirty="0" smtClean="0"/>
              <a:t>:</a:t>
            </a:r>
          </a:p>
          <a:p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</a:t>
            </a:r>
            <a:r>
              <a:rPr lang="en-US" dirty="0" err="1"/>
              <a:t>mouseover</a:t>
            </a:r>
            <a:r>
              <a:rPr lang="en-US" dirty="0"/>
              <a:t>", </a:t>
            </a:r>
            <a:r>
              <a:rPr lang="en-US" dirty="0" err="1"/>
              <a:t>myFunction</a:t>
            </a:r>
            <a:r>
              <a:rPr lang="en-US" dirty="0"/>
              <a:t>);</a:t>
            </a:r>
            <a:br>
              <a:rPr lang="en-US" dirty="0"/>
            </a:br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("click", </a:t>
            </a:r>
            <a:r>
              <a:rPr lang="en-US" dirty="0" err="1"/>
              <a:t>mySecondFunction</a:t>
            </a:r>
            <a:r>
              <a:rPr lang="en-US" dirty="0"/>
              <a:t>);</a:t>
            </a:r>
            <a:br>
              <a:rPr lang="en-US" dirty="0"/>
            </a:br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</a:t>
            </a:r>
            <a:r>
              <a:rPr lang="en-US" dirty="0" err="1"/>
              <a:t>mouseout</a:t>
            </a:r>
            <a:r>
              <a:rPr lang="en-US" dirty="0"/>
              <a:t>", </a:t>
            </a:r>
            <a:r>
              <a:rPr lang="en-US" dirty="0" err="1"/>
              <a:t>myThirdFunction</a:t>
            </a:r>
            <a:r>
              <a:rPr lang="en-US" dirty="0"/>
              <a:t>);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041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Add an Event Handler to the Window Object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addEventListener</a:t>
            </a:r>
            <a:r>
              <a:rPr lang="en-US" sz="2400" dirty="0"/>
              <a:t>() method allows you to add event listeners on any HTML DOM object such as HTML elements, the HTML document, the window object, or other objects that supports events, like the </a:t>
            </a:r>
            <a:r>
              <a:rPr lang="en-US" sz="2400" dirty="0" err="1"/>
              <a:t>xmlHttpRequest</a:t>
            </a:r>
            <a:r>
              <a:rPr lang="en-US" sz="2400" dirty="0"/>
              <a:t> object.</a:t>
            </a:r>
          </a:p>
          <a:p>
            <a:r>
              <a:rPr lang="en-US" sz="2400" b="1" dirty="0"/>
              <a:t>Example</a:t>
            </a:r>
          </a:p>
          <a:p>
            <a:r>
              <a:rPr lang="en-US" sz="2400" dirty="0"/>
              <a:t>Add an event listener that fires when a user resizes the window</a:t>
            </a:r>
            <a:r>
              <a:rPr lang="en-US" sz="2400" dirty="0" smtClean="0"/>
              <a:t>:</a:t>
            </a:r>
          </a:p>
          <a:p>
            <a:r>
              <a:rPr lang="en-US" sz="2400" dirty="0" err="1"/>
              <a:t>window.addEventListener</a:t>
            </a:r>
            <a:r>
              <a:rPr lang="en-US" sz="2400" dirty="0"/>
              <a:t>("resize", function(){</a:t>
            </a:r>
            <a:br>
              <a:rPr lang="en-US" sz="2400" dirty="0"/>
            </a:br>
            <a:r>
              <a:rPr lang="en-US" sz="2400" dirty="0"/>
              <a:t>    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</a:t>
            </a:r>
            <a:r>
              <a:rPr lang="en-US" sz="2400" i="1" dirty="0" err="1"/>
              <a:t>sometext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/>
              <a:t>});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291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b="1" dirty="0"/>
              <a:t>Passing Parameters</a:t>
            </a:r>
          </a:p>
          <a:p>
            <a:r>
              <a:rPr lang="en-US" sz="2400" dirty="0"/>
              <a:t>When passing parameter values, use an "anonymous function" that calls the specified function with the parameters</a:t>
            </a:r>
            <a:r>
              <a:rPr lang="en-US" sz="2400" dirty="0" smtClean="0"/>
              <a:t>:</a:t>
            </a:r>
          </a:p>
          <a:p>
            <a:r>
              <a:rPr lang="en-US" sz="2400" i="1" dirty="0" err="1"/>
              <a:t>element</a:t>
            </a:r>
            <a:r>
              <a:rPr lang="en-US" sz="2400" dirty="0" err="1"/>
              <a:t>.addEventListener</a:t>
            </a:r>
            <a:r>
              <a:rPr lang="en-US" sz="2400" dirty="0"/>
              <a:t>("click",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function</a:t>
            </a:r>
            <a:r>
              <a:rPr lang="en-US" sz="2400" dirty="0"/>
              <a:t>(){ </a:t>
            </a:r>
            <a:r>
              <a:rPr lang="en-US" sz="2400" dirty="0" err="1"/>
              <a:t>myFunction</a:t>
            </a:r>
            <a:r>
              <a:rPr lang="en-US" sz="2400" dirty="0"/>
              <a:t>(p1, p2); });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775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b="1" dirty="0"/>
              <a:t>Event Bubbling or Event Capturing?</a:t>
            </a:r>
          </a:p>
          <a:p>
            <a:r>
              <a:rPr lang="en-US" sz="2400" dirty="0"/>
              <a:t>There are two ways of event propagation in the HTML DOM, bubbling and capturing.</a:t>
            </a:r>
          </a:p>
          <a:p>
            <a:r>
              <a:rPr lang="en-US" sz="2400" dirty="0"/>
              <a:t>Event propagation is a way of defining the element order when an event occurs. If you have a &lt;p&gt; element inside a &lt;div&gt; element, and the user clicks on the &lt;p&gt; element, which element's "click" event should be handled first</a:t>
            </a:r>
            <a:r>
              <a:rPr lang="en-US" sz="2400" dirty="0" smtClean="0"/>
              <a:t>?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227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</a:t>
            </a:r>
            <a:r>
              <a:rPr lang="en-US" sz="2400" i="1" dirty="0"/>
              <a:t>bubbling </a:t>
            </a:r>
            <a:r>
              <a:rPr lang="en-US" sz="2400" dirty="0"/>
              <a:t>the inner most element's event is handled first and then the outer: the &lt;p&gt; element's click event is handled first, then the &lt;div&gt; element's click event.</a:t>
            </a:r>
          </a:p>
          <a:p>
            <a:r>
              <a:rPr lang="en-US" sz="2400" dirty="0"/>
              <a:t>In </a:t>
            </a:r>
            <a:r>
              <a:rPr lang="en-US" sz="2400" i="1" dirty="0"/>
              <a:t>capturing </a:t>
            </a:r>
            <a:r>
              <a:rPr lang="en-US" sz="2400" dirty="0"/>
              <a:t>the outer most element's event is handled first and then the inner: the &lt;div&gt; element's click event will be handled first, then the &lt;p&gt; element's click event.</a:t>
            </a:r>
          </a:p>
          <a:p>
            <a:r>
              <a:rPr lang="en-US" sz="2400" dirty="0"/>
              <a:t>With the </a:t>
            </a:r>
            <a:r>
              <a:rPr lang="en-US" sz="2400" dirty="0" err="1"/>
              <a:t>addEventListener</a:t>
            </a:r>
            <a:r>
              <a:rPr lang="en-US" sz="2400" dirty="0"/>
              <a:t>() method you can specify the propagation type by using the "</a:t>
            </a:r>
            <a:r>
              <a:rPr lang="en-US" sz="2400" dirty="0" err="1"/>
              <a:t>useCapture</a:t>
            </a:r>
            <a:r>
              <a:rPr lang="en-US" sz="2400" dirty="0"/>
              <a:t>" parameter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          </a:t>
            </a:r>
            <a:r>
              <a:rPr lang="en-US" sz="2400" dirty="0" err="1" smtClean="0"/>
              <a:t>addEventListener</a:t>
            </a:r>
            <a:r>
              <a:rPr lang="en-US" sz="2400" dirty="0" smtClean="0"/>
              <a:t>(</a:t>
            </a:r>
            <a:r>
              <a:rPr lang="en-US" sz="2400" i="1" dirty="0" smtClean="0"/>
              <a:t>event</a:t>
            </a:r>
            <a:r>
              <a:rPr lang="en-US" sz="2400" dirty="0"/>
              <a:t>, </a:t>
            </a:r>
            <a:r>
              <a:rPr lang="en-US" sz="2400" i="1" dirty="0"/>
              <a:t>function</a:t>
            </a:r>
            <a:r>
              <a:rPr lang="en-US" sz="2400" dirty="0"/>
              <a:t>, </a:t>
            </a:r>
            <a:r>
              <a:rPr lang="en-US" sz="2400" i="1" dirty="0" err="1"/>
              <a:t>useCapture</a:t>
            </a:r>
            <a:r>
              <a:rPr lang="en-US" sz="2400" dirty="0"/>
              <a:t>);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19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With </a:t>
            </a:r>
            <a:r>
              <a:rPr lang="en-US" sz="2400" dirty="0"/>
              <a:t>the </a:t>
            </a:r>
            <a:r>
              <a:rPr lang="en-US" sz="2400" dirty="0" err="1"/>
              <a:t>addEventListener</a:t>
            </a:r>
            <a:r>
              <a:rPr lang="en-US" sz="2400" dirty="0"/>
              <a:t>() method you can specify the propagation type by using the "</a:t>
            </a:r>
            <a:r>
              <a:rPr lang="en-US" sz="2400" dirty="0" err="1"/>
              <a:t>useCapture</a:t>
            </a:r>
            <a:r>
              <a:rPr lang="en-US" sz="2400" dirty="0"/>
              <a:t>" parameter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          </a:t>
            </a:r>
            <a:r>
              <a:rPr lang="en-US" sz="2400" dirty="0" err="1" smtClean="0"/>
              <a:t>addEventListener</a:t>
            </a:r>
            <a:r>
              <a:rPr lang="en-US" sz="2400" dirty="0" smtClean="0"/>
              <a:t>(</a:t>
            </a:r>
            <a:r>
              <a:rPr lang="en-US" sz="2400" i="1" dirty="0" smtClean="0"/>
              <a:t>event</a:t>
            </a:r>
            <a:r>
              <a:rPr lang="en-US" sz="2400" dirty="0"/>
              <a:t>, </a:t>
            </a:r>
            <a:r>
              <a:rPr lang="en-US" sz="2400" i="1" dirty="0"/>
              <a:t>function</a:t>
            </a:r>
            <a:r>
              <a:rPr lang="en-US" sz="2400" dirty="0"/>
              <a:t>, </a:t>
            </a:r>
            <a:r>
              <a:rPr lang="en-US" sz="2400" i="1" dirty="0" err="1"/>
              <a:t>useCapture</a:t>
            </a:r>
            <a:r>
              <a:rPr lang="en-US" sz="2400" dirty="0" smtClean="0"/>
              <a:t>);</a:t>
            </a:r>
          </a:p>
          <a:p>
            <a:r>
              <a:rPr lang="en-US" sz="2400" dirty="0"/>
              <a:t>The default value is false, which will use the bubbling </a:t>
            </a:r>
            <a:r>
              <a:rPr lang="en-US" sz="2400" dirty="0" smtClean="0"/>
              <a:t>propagation 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hen </a:t>
            </a:r>
            <a:r>
              <a:rPr lang="en-US" sz="2400" dirty="0"/>
              <a:t>the value is set to true, the event uses the capturing propagation</a:t>
            </a:r>
            <a:r>
              <a:rPr lang="en-US" sz="2400" dirty="0" smtClean="0"/>
              <a:t>.</a:t>
            </a:r>
            <a:r>
              <a:rPr lang="en-US" sz="2400" dirty="0"/>
              <a:t> </a:t>
            </a:r>
            <a:endParaRPr lang="en-US" sz="2400" dirty="0" smtClean="0"/>
          </a:p>
          <a:p>
            <a:pPr marL="403225"/>
            <a:r>
              <a:rPr lang="en-US" sz="2000" dirty="0" err="1" smtClean="0"/>
              <a:t>document.getElementById</a:t>
            </a:r>
            <a:r>
              <a:rPr lang="en-US" sz="2000" dirty="0"/>
              <a:t>("</a:t>
            </a:r>
            <a:r>
              <a:rPr lang="en-US" sz="2000" dirty="0" err="1"/>
              <a:t>myP</a:t>
            </a:r>
            <a:r>
              <a:rPr lang="en-US" sz="2000" dirty="0"/>
              <a:t>").</a:t>
            </a:r>
            <a:r>
              <a:rPr lang="en-US" sz="2000" dirty="0" err="1"/>
              <a:t>addEventListener</a:t>
            </a:r>
            <a:r>
              <a:rPr lang="en-US" sz="2000" dirty="0"/>
              <a:t>("click", </a:t>
            </a:r>
            <a:r>
              <a:rPr lang="en-US" sz="2000" dirty="0" err="1"/>
              <a:t>myFunction</a:t>
            </a:r>
            <a:r>
              <a:rPr lang="en-US" sz="2000" dirty="0"/>
              <a:t>, true);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</a:t>
            </a:r>
            <a:r>
              <a:rPr lang="en-US" sz="2000" dirty="0" err="1"/>
              <a:t>myDiv</a:t>
            </a:r>
            <a:r>
              <a:rPr lang="en-US" sz="2000" dirty="0"/>
              <a:t>").</a:t>
            </a:r>
            <a:r>
              <a:rPr lang="en-US" sz="2000" dirty="0" err="1"/>
              <a:t>addEventListener</a:t>
            </a:r>
            <a:r>
              <a:rPr lang="en-US" sz="2000" dirty="0"/>
              <a:t>("click", </a:t>
            </a:r>
            <a:r>
              <a:rPr lang="en-US" sz="2000" dirty="0" err="1"/>
              <a:t>myFunction</a:t>
            </a:r>
            <a:r>
              <a:rPr lang="en-US" sz="2000" dirty="0"/>
              <a:t>, true); 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329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/>
              <a:t>Using Events</a:t>
            </a:r>
          </a:p>
          <a:p>
            <a:r>
              <a:rPr lang="en-US" dirty="0"/>
              <a:t>The HTML DOM allows you to execute code when an event occurs.</a:t>
            </a:r>
          </a:p>
          <a:p>
            <a:r>
              <a:rPr lang="en-US" dirty="0"/>
              <a:t>Events are generated by the browser when "things happen" to HTML elements:</a:t>
            </a:r>
          </a:p>
          <a:p>
            <a:r>
              <a:rPr lang="en-US" dirty="0"/>
              <a:t>An element is clicked on</a:t>
            </a:r>
          </a:p>
          <a:p>
            <a:r>
              <a:rPr lang="en-US" dirty="0"/>
              <a:t>The page has loaded</a:t>
            </a:r>
          </a:p>
          <a:p>
            <a:r>
              <a:rPr lang="en-US" dirty="0"/>
              <a:t>Input fields are changed</a:t>
            </a:r>
          </a:p>
          <a:p>
            <a:r>
              <a:rPr lang="en-US" dirty="0" smtClean="0"/>
              <a:t>This </a:t>
            </a:r>
            <a:r>
              <a:rPr lang="en-US" dirty="0"/>
              <a:t>example changes the style of the HTML element with id="id1", when the user clicks a button: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99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4340</TotalTime>
  <Words>10103</Words>
  <Application>Microsoft Macintosh PowerPoint</Application>
  <PresentationFormat>On-screen Show (4:3)</PresentationFormat>
  <Paragraphs>1491</Paragraphs>
  <Slides>144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5" baseType="lpstr">
      <vt:lpstr>Presentation</vt:lpstr>
      <vt:lpstr>Javascript – Client side scripting</vt:lpstr>
      <vt:lpstr>Course Outline</vt:lpstr>
      <vt:lpstr>What is JavaScript</vt:lpstr>
      <vt:lpstr>What isn’t JavaScript</vt:lpstr>
      <vt:lpstr>Client-Side Scripting</vt:lpstr>
      <vt:lpstr>Event driven programming</vt:lpstr>
      <vt:lpstr>Client-Side Scripting</vt:lpstr>
      <vt:lpstr>Client-Side Scripting</vt:lpstr>
      <vt:lpstr>JavaScript History</vt:lpstr>
      <vt:lpstr>HTTP request-response loop</vt:lpstr>
      <vt:lpstr>JavaScript in Modern Times</vt:lpstr>
      <vt:lpstr>Asynchronous data requests</vt:lpstr>
      <vt:lpstr>What Javascript Can do? Examples</vt:lpstr>
      <vt:lpstr>What JavaScript can do?</vt:lpstr>
      <vt:lpstr>Javascript – example 1</vt:lpstr>
      <vt:lpstr>Javascript – example 1</vt:lpstr>
      <vt:lpstr>Javascript – example 2</vt:lpstr>
      <vt:lpstr>Javascript – example 2</vt:lpstr>
      <vt:lpstr>Javascript - example</vt:lpstr>
      <vt:lpstr>Javascript – example 3 </vt:lpstr>
      <vt:lpstr>Javascript – example 3</vt:lpstr>
      <vt:lpstr>Javascript – example 3</vt:lpstr>
      <vt:lpstr>Javascript – example 4</vt:lpstr>
      <vt:lpstr>Javascript – example 4</vt:lpstr>
      <vt:lpstr>Where Does Javascript GO?</vt:lpstr>
      <vt:lpstr>Where does JavaScript go?</vt:lpstr>
      <vt:lpstr>Inline JavaScript</vt:lpstr>
      <vt:lpstr>Embedded JavaScript</vt:lpstr>
      <vt:lpstr>External JavaScript</vt:lpstr>
      <vt:lpstr>Syntax</vt:lpstr>
      <vt:lpstr>JavaScript Syntax</vt:lpstr>
      <vt:lpstr>JavaScript’s Reputation</vt:lpstr>
      <vt:lpstr>Variables</vt:lpstr>
      <vt:lpstr>Variables</vt:lpstr>
      <vt:lpstr>Comparison Operators</vt:lpstr>
      <vt:lpstr>Logical Operators</vt:lpstr>
      <vt:lpstr>Conditionals</vt:lpstr>
      <vt:lpstr>Loops</vt:lpstr>
      <vt:lpstr>For Loops</vt:lpstr>
      <vt:lpstr>Functions</vt:lpstr>
      <vt:lpstr>Functions</vt:lpstr>
      <vt:lpstr>Alert</vt:lpstr>
      <vt:lpstr>Alert</vt:lpstr>
      <vt:lpstr>Alert</vt:lpstr>
      <vt:lpstr>Arrays</vt:lpstr>
      <vt:lpstr>Array methods</vt:lpstr>
      <vt:lpstr>String type</vt:lpstr>
      <vt:lpstr> More about String</vt:lpstr>
      <vt:lpstr>Splitting strings: split and join</vt:lpstr>
      <vt:lpstr>Errors using try and catch</vt:lpstr>
      <vt:lpstr>Throw your own</vt:lpstr>
      <vt:lpstr>Tips</vt:lpstr>
      <vt:lpstr>The Document Object Model (DOM)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Unobtrusive JavaScript</vt:lpstr>
      <vt:lpstr>Obtrusive event handlers (bad)</vt:lpstr>
      <vt:lpstr>Attaching an event handler in JavaScript code</vt:lpstr>
      <vt:lpstr>When does my code run?</vt:lpstr>
      <vt:lpstr>When does my code run?</vt:lpstr>
      <vt:lpstr>A failed attempt at being unobtrusive</vt:lpstr>
      <vt:lpstr>The window.onload event</vt:lpstr>
      <vt:lpstr>An unobtrusive event handler</vt:lpstr>
      <vt:lpstr>Common unobtrusive JS errors</vt:lpstr>
      <vt:lpstr>Anonymous functions</vt:lpstr>
      <vt:lpstr>Anonymous function example</vt:lpstr>
      <vt:lpstr>The keyword this</vt:lpstr>
      <vt:lpstr>The keyword this</vt:lpstr>
      <vt:lpstr>Fixing redundant code with this</vt:lpstr>
      <vt:lpstr>Example: Tip Calculator </vt:lpstr>
      <vt:lpstr>The DOM</vt:lpstr>
      <vt:lpstr>JavaScript Events</vt:lpstr>
      <vt:lpstr>JavaScript Events</vt:lpstr>
      <vt:lpstr>JavaScript Events</vt:lpstr>
      <vt:lpstr>JavaScript Events</vt:lpstr>
      <vt:lpstr>Inline Event Handler Approach</vt:lpstr>
      <vt:lpstr>Listener Approach</vt:lpstr>
      <vt:lpstr>Listener Approach</vt:lpstr>
      <vt:lpstr>Listener Approach</vt:lpstr>
      <vt:lpstr>Event Object</vt:lpstr>
      <vt:lpstr>Event Object</vt:lpstr>
      <vt:lpstr>Event Object</vt:lpstr>
      <vt:lpstr>Event Types</vt:lpstr>
      <vt:lpstr>Mouse events</vt:lpstr>
      <vt:lpstr>Keyboard events</vt:lpstr>
      <vt:lpstr>Keyboard events</vt:lpstr>
      <vt:lpstr>Form Events</vt:lpstr>
      <vt:lpstr>Form Events</vt:lpstr>
      <vt:lpstr>Frame Events</vt:lpstr>
      <vt:lpstr>Frame Events</vt:lpstr>
      <vt:lpstr>Forms</vt:lpstr>
      <vt:lpstr>Validating Forms</vt:lpstr>
      <vt:lpstr>Validating Forms</vt:lpstr>
      <vt:lpstr>Validating Forms</vt:lpstr>
      <vt:lpstr>Validating Forms</vt:lpstr>
      <vt:lpstr>Validating Forms</vt:lpstr>
      <vt:lpstr>Submitting Forms</vt:lpstr>
    </vt:vector>
  </TitlesOfParts>
  <Company>Mount Royal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Nurcan Yuruk</cp:lastModifiedBy>
  <cp:revision>939</cp:revision>
  <dcterms:created xsi:type="dcterms:W3CDTF">2012-11-14T17:20:48Z</dcterms:created>
  <dcterms:modified xsi:type="dcterms:W3CDTF">2019-09-05T15:36:00Z</dcterms:modified>
</cp:coreProperties>
</file>